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9" r:id="rId2"/>
    <p:sldId id="256" r:id="rId3"/>
    <p:sldId id="260" r:id="rId4"/>
    <p:sldId id="261" r:id="rId5"/>
    <p:sldId id="262" r:id="rId6"/>
    <p:sldId id="263" r:id="rId7"/>
    <p:sldId id="270" r:id="rId8"/>
    <p:sldId id="265" r:id="rId9"/>
    <p:sldId id="271" r:id="rId10"/>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BE5F3B-A4E5-4DA4-9562-D3D8FAE4FECC}" type="datetimeFigureOut">
              <a:rPr lang="es-CL" smtClean="0"/>
              <a:t>31-05-2020</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0B0D98-5190-4BEA-92FB-9B71059AD1B0}" type="slidenum">
              <a:rPr lang="es-CL" smtClean="0"/>
              <a:t>‹Nº›</a:t>
            </a:fld>
            <a:endParaRPr lang="es-CL"/>
          </a:p>
        </p:txBody>
      </p:sp>
    </p:spTree>
    <p:extLst>
      <p:ext uri="{BB962C8B-B14F-4D97-AF65-F5344CB8AC3E}">
        <p14:creationId xmlns:p14="http://schemas.microsoft.com/office/powerpoint/2010/main" val="40513854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CL" smtClean="0"/>
          </a:p>
        </p:txBody>
      </p:sp>
      <p:sp>
        <p:nvSpPr>
          <p:cNvPr id="45060"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fld id="{6821376C-519C-40FE-83CE-AE637B1E26A9}" type="slidenum">
              <a:rPr lang="es-CL" smtClean="0">
                <a:solidFill>
                  <a:srgbClr val="000000"/>
                </a:solidFill>
              </a:rPr>
              <a:pPr eaLnBrk="1" hangingPunct="1"/>
              <a:t>1</a:t>
            </a:fld>
            <a:endParaRPr lang="es-CL"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310ACE12-72E1-4EBF-92EC-15D9B0ABBAD7}" type="datetimeFigureOut">
              <a:rPr lang="es-CL" smtClean="0"/>
              <a:t>31-05-2020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BE7CC3DD-6058-4085-BDBA-CE62D2F5895D}" type="slidenum">
              <a:rPr lang="es-CL" smtClean="0"/>
              <a:t>‹Nº›</a:t>
            </a:fld>
            <a:endParaRPr lang="es-CL"/>
          </a:p>
        </p:txBody>
      </p:sp>
    </p:spTree>
    <p:extLst>
      <p:ext uri="{BB962C8B-B14F-4D97-AF65-F5344CB8AC3E}">
        <p14:creationId xmlns:p14="http://schemas.microsoft.com/office/powerpoint/2010/main" val="537756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310ACE12-72E1-4EBF-92EC-15D9B0ABBAD7}" type="datetimeFigureOut">
              <a:rPr lang="es-CL" smtClean="0"/>
              <a:t>31-05-2020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BE7CC3DD-6058-4085-BDBA-CE62D2F5895D}" type="slidenum">
              <a:rPr lang="es-CL" smtClean="0"/>
              <a:t>‹Nº›</a:t>
            </a:fld>
            <a:endParaRPr lang="es-CL"/>
          </a:p>
        </p:txBody>
      </p:sp>
    </p:spTree>
    <p:extLst>
      <p:ext uri="{BB962C8B-B14F-4D97-AF65-F5344CB8AC3E}">
        <p14:creationId xmlns:p14="http://schemas.microsoft.com/office/powerpoint/2010/main" val="2951100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310ACE12-72E1-4EBF-92EC-15D9B0ABBAD7}" type="datetimeFigureOut">
              <a:rPr lang="es-CL" smtClean="0"/>
              <a:t>31-05-2020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BE7CC3DD-6058-4085-BDBA-CE62D2F5895D}" type="slidenum">
              <a:rPr lang="es-CL" smtClean="0"/>
              <a:t>‹Nº›</a:t>
            </a:fld>
            <a:endParaRPr lang="es-CL"/>
          </a:p>
        </p:txBody>
      </p:sp>
    </p:spTree>
    <p:extLst>
      <p:ext uri="{BB962C8B-B14F-4D97-AF65-F5344CB8AC3E}">
        <p14:creationId xmlns:p14="http://schemas.microsoft.com/office/powerpoint/2010/main" val="2752696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310ACE12-72E1-4EBF-92EC-15D9B0ABBAD7}" type="datetimeFigureOut">
              <a:rPr lang="es-CL" smtClean="0"/>
              <a:t>31-05-2020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BE7CC3DD-6058-4085-BDBA-CE62D2F5895D}" type="slidenum">
              <a:rPr lang="es-CL" smtClean="0"/>
              <a:t>‹Nº›</a:t>
            </a:fld>
            <a:endParaRPr lang="es-CL"/>
          </a:p>
        </p:txBody>
      </p:sp>
    </p:spTree>
    <p:extLst>
      <p:ext uri="{BB962C8B-B14F-4D97-AF65-F5344CB8AC3E}">
        <p14:creationId xmlns:p14="http://schemas.microsoft.com/office/powerpoint/2010/main" val="2104703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10ACE12-72E1-4EBF-92EC-15D9B0ABBAD7}" type="datetimeFigureOut">
              <a:rPr lang="es-CL" smtClean="0"/>
              <a:t>31-05-2020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BE7CC3DD-6058-4085-BDBA-CE62D2F5895D}" type="slidenum">
              <a:rPr lang="es-CL" smtClean="0"/>
              <a:t>‹Nº›</a:t>
            </a:fld>
            <a:endParaRPr lang="es-CL"/>
          </a:p>
        </p:txBody>
      </p:sp>
    </p:spTree>
    <p:extLst>
      <p:ext uri="{BB962C8B-B14F-4D97-AF65-F5344CB8AC3E}">
        <p14:creationId xmlns:p14="http://schemas.microsoft.com/office/powerpoint/2010/main" val="2616015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310ACE12-72E1-4EBF-92EC-15D9B0ABBAD7}" type="datetimeFigureOut">
              <a:rPr lang="es-CL" smtClean="0"/>
              <a:t>31-05-2020</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BE7CC3DD-6058-4085-BDBA-CE62D2F5895D}" type="slidenum">
              <a:rPr lang="es-CL" smtClean="0"/>
              <a:t>‹Nº›</a:t>
            </a:fld>
            <a:endParaRPr lang="es-CL"/>
          </a:p>
        </p:txBody>
      </p:sp>
    </p:spTree>
    <p:extLst>
      <p:ext uri="{BB962C8B-B14F-4D97-AF65-F5344CB8AC3E}">
        <p14:creationId xmlns:p14="http://schemas.microsoft.com/office/powerpoint/2010/main" val="205448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310ACE12-72E1-4EBF-92EC-15D9B0ABBAD7}" type="datetimeFigureOut">
              <a:rPr lang="es-CL" smtClean="0"/>
              <a:t>31-05-2020</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BE7CC3DD-6058-4085-BDBA-CE62D2F5895D}" type="slidenum">
              <a:rPr lang="es-CL" smtClean="0"/>
              <a:t>‹Nº›</a:t>
            </a:fld>
            <a:endParaRPr lang="es-CL"/>
          </a:p>
        </p:txBody>
      </p:sp>
    </p:spTree>
    <p:extLst>
      <p:ext uri="{BB962C8B-B14F-4D97-AF65-F5344CB8AC3E}">
        <p14:creationId xmlns:p14="http://schemas.microsoft.com/office/powerpoint/2010/main" val="2695452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310ACE12-72E1-4EBF-92EC-15D9B0ABBAD7}" type="datetimeFigureOut">
              <a:rPr lang="es-CL" smtClean="0"/>
              <a:t>31-05-2020</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BE7CC3DD-6058-4085-BDBA-CE62D2F5895D}" type="slidenum">
              <a:rPr lang="es-CL" smtClean="0"/>
              <a:t>‹Nº›</a:t>
            </a:fld>
            <a:endParaRPr lang="es-CL"/>
          </a:p>
        </p:txBody>
      </p:sp>
    </p:spTree>
    <p:extLst>
      <p:ext uri="{BB962C8B-B14F-4D97-AF65-F5344CB8AC3E}">
        <p14:creationId xmlns:p14="http://schemas.microsoft.com/office/powerpoint/2010/main" val="2038204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10ACE12-72E1-4EBF-92EC-15D9B0ABBAD7}" type="datetimeFigureOut">
              <a:rPr lang="es-CL" smtClean="0"/>
              <a:t>31-05-2020</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BE7CC3DD-6058-4085-BDBA-CE62D2F5895D}" type="slidenum">
              <a:rPr lang="es-CL" smtClean="0"/>
              <a:t>‹Nº›</a:t>
            </a:fld>
            <a:endParaRPr lang="es-CL"/>
          </a:p>
        </p:txBody>
      </p:sp>
    </p:spTree>
    <p:extLst>
      <p:ext uri="{BB962C8B-B14F-4D97-AF65-F5344CB8AC3E}">
        <p14:creationId xmlns:p14="http://schemas.microsoft.com/office/powerpoint/2010/main" val="1939893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10ACE12-72E1-4EBF-92EC-15D9B0ABBAD7}" type="datetimeFigureOut">
              <a:rPr lang="es-CL" smtClean="0"/>
              <a:t>31-05-2020</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BE7CC3DD-6058-4085-BDBA-CE62D2F5895D}" type="slidenum">
              <a:rPr lang="es-CL" smtClean="0"/>
              <a:t>‹Nº›</a:t>
            </a:fld>
            <a:endParaRPr lang="es-CL"/>
          </a:p>
        </p:txBody>
      </p:sp>
    </p:spTree>
    <p:extLst>
      <p:ext uri="{BB962C8B-B14F-4D97-AF65-F5344CB8AC3E}">
        <p14:creationId xmlns:p14="http://schemas.microsoft.com/office/powerpoint/2010/main" val="1018840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10ACE12-72E1-4EBF-92EC-15D9B0ABBAD7}" type="datetimeFigureOut">
              <a:rPr lang="es-CL" smtClean="0"/>
              <a:t>31-05-2020</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BE7CC3DD-6058-4085-BDBA-CE62D2F5895D}" type="slidenum">
              <a:rPr lang="es-CL" smtClean="0"/>
              <a:t>‹Nº›</a:t>
            </a:fld>
            <a:endParaRPr lang="es-CL"/>
          </a:p>
        </p:txBody>
      </p:sp>
    </p:spTree>
    <p:extLst>
      <p:ext uri="{BB962C8B-B14F-4D97-AF65-F5344CB8AC3E}">
        <p14:creationId xmlns:p14="http://schemas.microsoft.com/office/powerpoint/2010/main" val="434704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0ACE12-72E1-4EBF-92EC-15D9B0ABBAD7}" type="datetimeFigureOut">
              <a:rPr lang="es-CL" smtClean="0"/>
              <a:t>31-05-2020</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7CC3DD-6058-4085-BDBA-CE62D2F5895D}" type="slidenum">
              <a:rPr lang="es-CL" smtClean="0"/>
              <a:t>‹Nº›</a:t>
            </a:fld>
            <a:endParaRPr lang="es-CL"/>
          </a:p>
        </p:txBody>
      </p:sp>
    </p:spTree>
    <p:extLst>
      <p:ext uri="{BB962C8B-B14F-4D97-AF65-F5344CB8AC3E}">
        <p14:creationId xmlns:p14="http://schemas.microsoft.com/office/powerpoint/2010/main" val="15386687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nancycalderon@maxsalas.c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mailto:nancycalderon@maxsalas.cl"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 y="620713"/>
            <a:ext cx="9144000" cy="769441"/>
          </a:xfrm>
          <a:prstGeom prst="rect">
            <a:avLst/>
          </a:prstGeom>
          <a:solidFill>
            <a:srgbClr val="FF0000"/>
          </a:solidFill>
        </p:spPr>
        <p:txBody>
          <a:bodyPr wrap="square">
            <a:spAutoFit/>
          </a:bodyPr>
          <a:lstStyle/>
          <a:p>
            <a:pPr>
              <a:defRPr/>
            </a:pPr>
            <a:r>
              <a:rPr lang="es-CL" sz="2400" b="1" dirty="0">
                <a:solidFill>
                  <a:prstClr val="black"/>
                </a:solidFill>
                <a:latin typeface="Calisto MT" pitchFamily="18" charset="0"/>
              </a:rPr>
              <a:t>Tecnología </a:t>
            </a:r>
            <a:r>
              <a:rPr lang="es-CL" sz="2400" b="1" dirty="0" smtClean="0">
                <a:solidFill>
                  <a:prstClr val="black"/>
                </a:solidFill>
                <a:latin typeface="Calisto MT" pitchFamily="18" charset="0"/>
              </a:rPr>
              <a:t>segundo </a:t>
            </a:r>
            <a:r>
              <a:rPr lang="es-CL" sz="2400" b="1" dirty="0">
                <a:solidFill>
                  <a:prstClr val="black"/>
                </a:solidFill>
                <a:latin typeface="Calisto MT" pitchFamily="18" charset="0"/>
              </a:rPr>
              <a:t>medio.</a:t>
            </a:r>
            <a:endParaRPr lang="es-CL" sz="2400" b="1" dirty="0">
              <a:solidFill>
                <a:prstClr val="black"/>
              </a:solidFill>
              <a:latin typeface="Calisto MT" pitchFamily="18" charset="0"/>
            </a:endParaRPr>
          </a:p>
          <a:p>
            <a:pPr>
              <a:defRPr/>
            </a:pPr>
            <a:r>
              <a:rPr lang="es-CL" sz="2000" dirty="0">
                <a:solidFill>
                  <a:prstClr val="black"/>
                </a:solidFill>
                <a:latin typeface="Calisto MT" pitchFamily="18" charset="0"/>
              </a:rPr>
              <a:t>Unidad 1: </a:t>
            </a:r>
            <a:r>
              <a:rPr lang="es-CL" sz="2000" dirty="0" smtClean="0">
                <a:solidFill>
                  <a:prstClr val="black"/>
                </a:solidFill>
                <a:latin typeface="Calisto MT" pitchFamily="18" charset="0"/>
              </a:rPr>
              <a:t>Mejorando el uso de los recursos. </a:t>
            </a:r>
            <a:endParaRPr lang="es-CL" sz="2000" dirty="0">
              <a:solidFill>
                <a:prstClr val="black"/>
              </a:solidFill>
              <a:latin typeface="Calisto MT" pitchFamily="18" charset="0"/>
            </a:endParaRPr>
          </a:p>
        </p:txBody>
      </p:sp>
      <p:sp>
        <p:nvSpPr>
          <p:cNvPr id="5" name="4 CuadroTexto"/>
          <p:cNvSpPr txBox="1"/>
          <p:nvPr/>
        </p:nvSpPr>
        <p:spPr>
          <a:xfrm>
            <a:off x="395536" y="1772816"/>
            <a:ext cx="3024187" cy="4093428"/>
          </a:xfrm>
          <a:prstGeom prst="rect">
            <a:avLst/>
          </a:prstGeom>
          <a:solidFill>
            <a:schemeClr val="accent6"/>
          </a:solidFill>
        </p:spPr>
        <p:txBody>
          <a:bodyPr>
            <a:spAutoFit/>
          </a:bodyPr>
          <a:lstStyle/>
          <a:p>
            <a:pPr>
              <a:defRPr/>
            </a:pPr>
            <a:r>
              <a:rPr lang="es-CL" sz="2000" b="1" dirty="0">
                <a:solidFill>
                  <a:prstClr val="black"/>
                </a:solidFill>
                <a:latin typeface="Calisto MT" pitchFamily="18" charset="0"/>
              </a:rPr>
              <a:t>Objetivo de Aprendizaje</a:t>
            </a:r>
            <a:r>
              <a:rPr lang="es-CL" sz="2000" b="1" dirty="0" smtClean="0">
                <a:solidFill>
                  <a:prstClr val="black"/>
                </a:solidFill>
                <a:latin typeface="Calisto MT" pitchFamily="18" charset="0"/>
              </a:rPr>
              <a:t>:</a:t>
            </a:r>
          </a:p>
          <a:p>
            <a:pPr>
              <a:defRPr/>
            </a:pPr>
            <a:r>
              <a:rPr lang="es-CL" sz="2000" b="1" dirty="0" smtClean="0">
                <a:solidFill>
                  <a:prstClr val="black"/>
                </a:solidFill>
                <a:latin typeface="Calisto MT" pitchFamily="18" charset="0"/>
              </a:rPr>
              <a:t>Proponer soluciones que apunten a resolver necesidades de reducción de efectos perjudiciales relacionados con el uso de recursos energéticos y materiales en una perspectiva de sustentabilidad, utilizando herramientas TIC.</a:t>
            </a:r>
          </a:p>
          <a:p>
            <a:pPr>
              <a:defRPr/>
            </a:pPr>
            <a:endParaRPr lang="es-CL" sz="2000" dirty="0">
              <a:solidFill>
                <a:prstClr val="black"/>
              </a:solidFill>
              <a:latin typeface="Calisto MT" pitchFamily="18" charset="0"/>
            </a:endParaRPr>
          </a:p>
        </p:txBody>
      </p:sp>
      <p:sp>
        <p:nvSpPr>
          <p:cNvPr id="8" name="7 CuadroTexto"/>
          <p:cNvSpPr txBox="1"/>
          <p:nvPr/>
        </p:nvSpPr>
        <p:spPr>
          <a:xfrm>
            <a:off x="4211960" y="1788419"/>
            <a:ext cx="4503415" cy="4339650"/>
          </a:xfrm>
          <a:prstGeom prst="rect">
            <a:avLst/>
          </a:prstGeom>
          <a:solidFill>
            <a:schemeClr val="accent3">
              <a:lumMod val="60000"/>
              <a:lumOff val="40000"/>
            </a:schemeClr>
          </a:solidFill>
        </p:spPr>
        <p:txBody>
          <a:bodyPr wrap="square">
            <a:spAutoFit/>
          </a:bodyPr>
          <a:lstStyle/>
          <a:p>
            <a:pPr>
              <a:defRPr/>
            </a:pPr>
            <a:r>
              <a:rPr lang="es-CL" sz="2000" b="1" dirty="0">
                <a:solidFill>
                  <a:prstClr val="black"/>
                </a:solidFill>
                <a:latin typeface="Calisto MT" pitchFamily="18" charset="0"/>
              </a:rPr>
              <a:t>Estimado estudiante:</a:t>
            </a:r>
          </a:p>
          <a:p>
            <a:pPr>
              <a:defRPr/>
            </a:pPr>
            <a:r>
              <a:rPr lang="es-CL" sz="2000" dirty="0">
                <a:solidFill>
                  <a:prstClr val="black"/>
                </a:solidFill>
                <a:latin typeface="Calisto MT" pitchFamily="18" charset="0"/>
              </a:rPr>
              <a:t>En esta ocasión </a:t>
            </a:r>
            <a:r>
              <a:rPr lang="es-ES" sz="2000" dirty="0" smtClean="0">
                <a:solidFill>
                  <a:prstClr val="black"/>
                </a:solidFill>
                <a:latin typeface="Calisto MT" pitchFamily="18" charset="0"/>
                <a:ea typeface="Times New Roman"/>
                <a:cs typeface="Calibri"/>
              </a:rPr>
              <a:t>la </a:t>
            </a:r>
            <a:r>
              <a:rPr lang="es-ES" sz="2000" dirty="0">
                <a:solidFill>
                  <a:prstClr val="black"/>
                </a:solidFill>
                <a:latin typeface="Calisto MT" pitchFamily="18" charset="0"/>
                <a:ea typeface="Times New Roman"/>
                <a:cs typeface="Calibri"/>
              </a:rPr>
              <a:t>actividad </a:t>
            </a:r>
            <a:r>
              <a:rPr lang="es-ES" sz="2000" dirty="0" smtClean="0">
                <a:solidFill>
                  <a:prstClr val="black"/>
                </a:solidFill>
                <a:latin typeface="Calisto MT" pitchFamily="18" charset="0"/>
                <a:ea typeface="Times New Roman"/>
                <a:cs typeface="Calibri"/>
              </a:rPr>
              <a:t>se enfocará en crear un proyecto, para dar solución a una deficiencia energética que este presente en tu hogar.</a:t>
            </a:r>
            <a:endParaRPr lang="es-CL" sz="2000" dirty="0" smtClean="0">
              <a:solidFill>
                <a:prstClr val="black"/>
              </a:solidFill>
              <a:latin typeface="Calisto MT" pitchFamily="18" charset="0"/>
            </a:endParaRPr>
          </a:p>
          <a:p>
            <a:pPr>
              <a:defRPr/>
            </a:pPr>
            <a:r>
              <a:rPr lang="es-CL" sz="2000" b="1" dirty="0" smtClean="0">
                <a:solidFill>
                  <a:prstClr val="black"/>
                </a:solidFill>
                <a:latin typeface="Calisto MT" pitchFamily="18" charset="0"/>
              </a:rPr>
              <a:t>Luego debes desarrollar:  La actividad N°3</a:t>
            </a:r>
            <a:r>
              <a:rPr lang="es-CL" sz="2000" dirty="0" smtClean="0">
                <a:solidFill>
                  <a:prstClr val="black"/>
                </a:solidFill>
                <a:latin typeface="Calisto MT" pitchFamily="18" charset="0"/>
              </a:rPr>
              <a:t>: Según lo visto en la presentación, debes elaborar  la presentación de tu proyecto en PowerPoint  y </a:t>
            </a:r>
            <a:r>
              <a:rPr lang="es-CL" sz="2000" b="1" dirty="0" smtClean="0">
                <a:solidFill>
                  <a:prstClr val="black"/>
                </a:solidFill>
                <a:latin typeface="Calisto MT" pitchFamily="18" charset="0"/>
              </a:rPr>
              <a:t>enviar a </a:t>
            </a:r>
            <a:r>
              <a:rPr lang="es-CL" sz="2000" b="1" dirty="0" smtClean="0">
                <a:solidFill>
                  <a:srgbClr val="4F81BD">
                    <a:lumMod val="75000"/>
                  </a:srgbClr>
                </a:solidFill>
                <a:latin typeface="Calisto MT" pitchFamily="18" charset="0"/>
                <a:hlinkClick r:id="rId3"/>
              </a:rPr>
              <a:t>nancycalderon@maxsalas.cl</a:t>
            </a:r>
            <a:r>
              <a:rPr lang="es-CL" sz="2000" b="1" dirty="0" smtClean="0">
                <a:solidFill>
                  <a:prstClr val="black"/>
                </a:solidFill>
                <a:latin typeface="Calisto MT" pitchFamily="18" charset="0"/>
              </a:rPr>
              <a:t>  plazo de entrega martes 30 de junio.</a:t>
            </a:r>
            <a:br>
              <a:rPr lang="es-CL" sz="2000" b="1" dirty="0" smtClean="0">
                <a:solidFill>
                  <a:prstClr val="black"/>
                </a:solidFill>
                <a:latin typeface="Calisto MT" pitchFamily="18" charset="0"/>
              </a:rPr>
            </a:br>
            <a:endParaRPr lang="es-CL" sz="2000" b="1" dirty="0" smtClean="0">
              <a:solidFill>
                <a:prstClr val="black"/>
              </a:solidFill>
              <a:latin typeface="Calisto MT" pitchFamily="18" charset="0"/>
            </a:endParaRPr>
          </a:p>
          <a:p>
            <a:pPr>
              <a:defRPr/>
            </a:pPr>
            <a:endParaRPr lang="es-CL" dirty="0">
              <a:solidFill>
                <a:prstClr val="black"/>
              </a:solidFill>
              <a:latin typeface="Calisto MT" pitchFamily="18" charset="0"/>
            </a:endParaRPr>
          </a:p>
          <a:p>
            <a:pPr>
              <a:defRPr/>
            </a:pPr>
            <a:endParaRPr lang="es-CL" dirty="0">
              <a:solidFill>
                <a:prstClr val="black"/>
              </a:solidFill>
              <a:latin typeface="Calisto MT" pitchFamily="18" charset="0"/>
            </a:endParaRPr>
          </a:p>
        </p:txBody>
      </p:sp>
    </p:spTree>
    <p:extLst>
      <p:ext uri="{BB962C8B-B14F-4D97-AF65-F5344CB8AC3E}">
        <p14:creationId xmlns:p14="http://schemas.microsoft.com/office/powerpoint/2010/main" val="30540469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2 Marcador de contenido"/>
          <p:cNvSpPr txBox="1">
            <a:spLocks/>
          </p:cNvSpPr>
          <p:nvPr/>
        </p:nvSpPr>
        <p:spPr>
          <a:xfrm>
            <a:off x="457200" y="1600200"/>
            <a:ext cx="8229600" cy="45259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s-CL" dirty="0" smtClean="0"/>
              <a:t> </a:t>
            </a:r>
          </a:p>
          <a:p>
            <a:pPr algn="l"/>
            <a:endParaRPr lang="es-CL" sz="2000" dirty="0">
              <a:latin typeface="Calisto MT" pitchFamily="18" charset="0"/>
            </a:endParaRPr>
          </a:p>
        </p:txBody>
      </p:sp>
      <p:sp>
        <p:nvSpPr>
          <p:cNvPr id="8" name="7 Rectángulo"/>
          <p:cNvSpPr/>
          <p:nvPr/>
        </p:nvSpPr>
        <p:spPr>
          <a:xfrm>
            <a:off x="323528" y="305068"/>
            <a:ext cx="4114800" cy="6247864"/>
          </a:xfrm>
          <a:prstGeom prst="rect">
            <a:avLst/>
          </a:prstGeom>
        </p:spPr>
        <p:txBody>
          <a:bodyPr wrap="square">
            <a:spAutoFit/>
          </a:bodyPr>
          <a:lstStyle/>
          <a:p>
            <a:r>
              <a:rPr lang="es-CL" sz="2000" dirty="0" smtClean="0">
                <a:solidFill>
                  <a:srgbClr val="FF0000"/>
                </a:solidFill>
                <a:latin typeface="Calisto MT" pitchFamily="18" charset="0"/>
              </a:rPr>
              <a:t>Recordemos:</a:t>
            </a:r>
            <a:r>
              <a:rPr lang="es-CL" sz="2000" dirty="0" smtClean="0">
                <a:latin typeface="Calisto MT" pitchFamily="18" charset="0"/>
              </a:rPr>
              <a:t> El uso eficiente se refiere a aquellas acciones que permiten optimizar la relación entre la cantidad de energía consumida y los productos y servicios finales obtenidos. Significa hacer más con menos. Chile necesita aprender a usar la energía en forma eficiente en todos los sectores: transporte, industria, minería, construcción y residencial.</a:t>
            </a:r>
          </a:p>
          <a:p>
            <a:pPr lvl="0"/>
            <a:r>
              <a:rPr lang="es-CL" sz="2000" dirty="0" smtClean="0">
                <a:solidFill>
                  <a:prstClr val="black"/>
                </a:solidFill>
                <a:latin typeface="Calisto MT" pitchFamily="18" charset="0"/>
              </a:rPr>
              <a:t>vivimos </a:t>
            </a:r>
            <a:r>
              <a:rPr lang="es-CL" sz="2000" dirty="0">
                <a:solidFill>
                  <a:prstClr val="black"/>
                </a:solidFill>
                <a:latin typeface="Calisto MT" pitchFamily="18" charset="0"/>
              </a:rPr>
              <a:t>en un país </a:t>
            </a:r>
            <a:r>
              <a:rPr lang="es-CL" sz="2000" dirty="0" smtClean="0">
                <a:solidFill>
                  <a:prstClr val="black"/>
                </a:solidFill>
                <a:latin typeface="Calisto MT" pitchFamily="18" charset="0"/>
              </a:rPr>
              <a:t>donde no </a:t>
            </a:r>
            <a:r>
              <a:rPr lang="es-CL" sz="2000" dirty="0">
                <a:solidFill>
                  <a:prstClr val="black"/>
                </a:solidFill>
                <a:latin typeface="Calisto MT" pitchFamily="18" charset="0"/>
              </a:rPr>
              <a:t>hay tanta escasez de recursos. Podemos contar con la energía eléctrica y el agua para satisfacer nuestras necesidades diarias. Sin embargo, esto no es motivo para utilizar los recursos energéticos que tenemos a nuestro alcance de forma indiscriminada. </a:t>
            </a:r>
            <a:endParaRPr lang="es-CL" sz="2000" dirty="0">
              <a:solidFill>
                <a:prstClr val="black"/>
              </a:solidFill>
              <a:latin typeface="Calisto MT" pitchFamily="18" charset="0"/>
            </a:endParaRPr>
          </a:p>
        </p:txBody>
      </p:sp>
      <p:pic>
        <p:nvPicPr>
          <p:cNvPr id="103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58607"/>
            <a:ext cx="4572000" cy="43064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2"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4365104"/>
            <a:ext cx="4572000" cy="24928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99657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332656"/>
            <a:ext cx="3960440" cy="6555641"/>
          </a:xfrm>
          <a:prstGeom prst="rect">
            <a:avLst/>
          </a:prstGeom>
        </p:spPr>
        <p:txBody>
          <a:bodyPr wrap="square">
            <a:spAutoFit/>
          </a:bodyPr>
          <a:lstStyle/>
          <a:p>
            <a:r>
              <a:rPr lang="es-CL" sz="2000" dirty="0" smtClean="0">
                <a:latin typeface="Calisto MT" pitchFamily="18" charset="0"/>
              </a:rPr>
              <a:t>Es posible ahorrar en recursos energéticos sin renunciar a vivir en un hogar cómodo, solo revisando algunos comportamientos que puedes mejorar con poco esfuerzo. </a:t>
            </a:r>
          </a:p>
          <a:p>
            <a:r>
              <a:rPr lang="es-CL" sz="2000" dirty="0" smtClean="0">
                <a:latin typeface="Calisto MT" pitchFamily="18" charset="0"/>
              </a:rPr>
              <a:t>Lo que ocurre es que muchas veces no somos conscientes de lo que derrochamos porque los malos hábitos están muy arraigados en nosotros. </a:t>
            </a:r>
          </a:p>
          <a:p>
            <a:r>
              <a:rPr lang="es-CL" sz="2000" b="1" dirty="0" smtClean="0">
                <a:solidFill>
                  <a:srgbClr val="FF0000"/>
                </a:solidFill>
                <a:latin typeface="Calisto MT" pitchFamily="18" charset="0"/>
              </a:rPr>
              <a:t>¿Cierras el grifo de la ducha cuando te estás enjabonando el pelo?</a:t>
            </a:r>
            <a:r>
              <a:rPr lang="es-CL" sz="2000" b="1" dirty="0" smtClean="0">
                <a:latin typeface="Calisto MT" pitchFamily="18" charset="0"/>
              </a:rPr>
              <a:t> </a:t>
            </a:r>
          </a:p>
          <a:p>
            <a:r>
              <a:rPr lang="es-CL" sz="2000" b="1" dirty="0" smtClean="0">
                <a:solidFill>
                  <a:srgbClr val="FF0000"/>
                </a:solidFill>
                <a:latin typeface="Calisto MT" pitchFamily="18" charset="0"/>
              </a:rPr>
              <a:t>¿Subes las persianas durante el día para que se caliente la casa?</a:t>
            </a:r>
          </a:p>
          <a:p>
            <a:r>
              <a:rPr lang="es-CL" sz="2000" b="1" dirty="0" smtClean="0">
                <a:solidFill>
                  <a:srgbClr val="FF0000"/>
                </a:solidFill>
                <a:latin typeface="Calisto MT" pitchFamily="18" charset="0"/>
              </a:rPr>
              <a:t> ¿Aíslas suficientemente las habitaciones?</a:t>
            </a:r>
          </a:p>
          <a:p>
            <a:r>
              <a:rPr lang="es-CL" sz="2000" b="1" dirty="0" smtClean="0">
                <a:solidFill>
                  <a:srgbClr val="FF0000"/>
                </a:solidFill>
                <a:latin typeface="Calisto MT" pitchFamily="18" charset="0"/>
              </a:rPr>
              <a:t> ¿Desenchufas completamente los aparatos cuando dejas de utilizarlos? </a:t>
            </a:r>
          </a:p>
          <a:p>
            <a:endParaRPr lang="es-CL" sz="2000" dirty="0">
              <a:latin typeface="Calisto MT" pitchFamily="18"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9992" y="63768"/>
            <a:ext cx="4248472" cy="63175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44054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67544" y="332656"/>
            <a:ext cx="8352928" cy="6217087"/>
          </a:xfrm>
          <a:prstGeom prst="rect">
            <a:avLst/>
          </a:prstGeom>
        </p:spPr>
        <p:txBody>
          <a:bodyPr wrap="square">
            <a:spAutoFit/>
          </a:bodyPr>
          <a:lstStyle/>
          <a:p>
            <a:r>
              <a:rPr lang="es-CL" sz="2000" dirty="0" smtClean="0">
                <a:latin typeface="Calisto MT" pitchFamily="18" charset="0"/>
              </a:rPr>
              <a:t>Hay muchas cosas que podrías hacer, y algunas de ellas seguro que ya las estás haciendo, para reducir tu gasto energético. Si cambias esos comportamientos, verás el resultado reflejado tanto en el caso de la electricidad como del agua o la comida. </a:t>
            </a:r>
          </a:p>
          <a:p>
            <a:endParaRPr lang="es-CL" sz="2000" dirty="0">
              <a:solidFill>
                <a:srgbClr val="FF0000"/>
              </a:solidFill>
              <a:latin typeface="Calisto MT" pitchFamily="18" charset="0"/>
            </a:endParaRPr>
          </a:p>
          <a:p>
            <a:r>
              <a:rPr lang="es-CL" sz="2000" b="1" dirty="0" smtClean="0">
                <a:solidFill>
                  <a:srgbClr val="FF0000"/>
                </a:solidFill>
                <a:latin typeface="Calisto MT" pitchFamily="18" charset="0"/>
              </a:rPr>
              <a:t>Consejos para ahorrar recursos energéticos y materiales en casa :</a:t>
            </a:r>
          </a:p>
          <a:p>
            <a:endParaRPr lang="es-CL" sz="2000" b="1" dirty="0" smtClean="0">
              <a:solidFill>
                <a:srgbClr val="FF0000"/>
              </a:solidFill>
              <a:latin typeface="Calisto MT" pitchFamily="18" charset="0"/>
            </a:endParaRPr>
          </a:p>
          <a:p>
            <a:pPr marL="342900" indent="-342900">
              <a:buFont typeface="Arial" pitchFamily="34" charset="0"/>
              <a:buChar char="•"/>
            </a:pPr>
            <a:r>
              <a:rPr lang="es-CL" sz="2000" dirty="0" smtClean="0">
                <a:latin typeface="Calisto MT" pitchFamily="18" charset="0"/>
              </a:rPr>
              <a:t> </a:t>
            </a:r>
            <a:r>
              <a:rPr lang="es-CL" sz="2000" dirty="0" smtClean="0">
                <a:solidFill>
                  <a:srgbClr val="FF0000"/>
                </a:solidFill>
                <a:latin typeface="Calisto MT" pitchFamily="18" charset="0"/>
              </a:rPr>
              <a:t>Evita utilizar programas de secado de la lavadora: </a:t>
            </a:r>
            <a:r>
              <a:rPr lang="es-CL" sz="2000" dirty="0" smtClean="0">
                <a:latin typeface="Calisto MT" pitchFamily="18" charset="0"/>
              </a:rPr>
              <a:t>la ropa te durará más y gastarás menos electricidad. Por otro lado, utiliza programas de lavado acordes con tus necesidades. Generalmente la ropa (excepto la de los más pequeños) no suele tener manchas y por ello puedes usar programas más cortos y obtener los mismos resultados de lavado. </a:t>
            </a:r>
          </a:p>
          <a:p>
            <a:pPr marL="342900" indent="-342900">
              <a:buFont typeface="Arial" pitchFamily="34" charset="0"/>
              <a:buChar char="•"/>
            </a:pPr>
            <a:r>
              <a:rPr lang="es-CL" sz="2000" dirty="0" smtClean="0">
                <a:solidFill>
                  <a:srgbClr val="FF0000"/>
                </a:solidFill>
                <a:latin typeface="Calisto MT" pitchFamily="18" charset="0"/>
              </a:rPr>
              <a:t>No cocines de más: </a:t>
            </a:r>
            <a:r>
              <a:rPr lang="es-CL" sz="2000" dirty="0" smtClean="0">
                <a:latin typeface="Calisto MT" pitchFamily="18" charset="0"/>
              </a:rPr>
              <a:t>terminarás almacenando los alimentos en el refrigerador donde los olvidarás hasta que se pudran. </a:t>
            </a:r>
          </a:p>
          <a:p>
            <a:pPr marL="342900" indent="-342900">
              <a:buFont typeface="Arial" pitchFamily="34" charset="0"/>
              <a:buChar char="•"/>
            </a:pPr>
            <a:r>
              <a:rPr lang="es-CL" sz="2000" dirty="0" smtClean="0">
                <a:latin typeface="Calisto MT" pitchFamily="18" charset="0"/>
              </a:rPr>
              <a:t> </a:t>
            </a:r>
            <a:r>
              <a:rPr lang="es-CL" sz="2000" dirty="0" smtClean="0">
                <a:solidFill>
                  <a:srgbClr val="FF0000"/>
                </a:solidFill>
                <a:latin typeface="Calisto MT" pitchFamily="18" charset="0"/>
              </a:rPr>
              <a:t>Almacena las frutas y verduras por separado: </a:t>
            </a:r>
            <a:r>
              <a:rPr lang="es-CL" sz="2000" dirty="0" smtClean="0">
                <a:latin typeface="Calisto MT" pitchFamily="18" charset="0"/>
              </a:rPr>
              <a:t>las frutas liberan etileno, lo que hace que las verduras se descompongan más fácilmente.</a:t>
            </a:r>
          </a:p>
          <a:p>
            <a:pPr marL="342900" indent="-342900">
              <a:buFont typeface="Arial" pitchFamily="34" charset="0"/>
              <a:buChar char="•"/>
            </a:pPr>
            <a:r>
              <a:rPr lang="es-CL" sz="2000" dirty="0" smtClean="0">
                <a:latin typeface="Calisto MT" pitchFamily="18" charset="0"/>
              </a:rPr>
              <a:t> </a:t>
            </a:r>
            <a:r>
              <a:rPr lang="es-CL" sz="2000" dirty="0" smtClean="0">
                <a:solidFill>
                  <a:srgbClr val="FF0000"/>
                </a:solidFill>
                <a:latin typeface="Calisto MT" pitchFamily="18" charset="0"/>
              </a:rPr>
              <a:t>Guarda la carne y el pescado en la zona más fría de tu refrigerador </a:t>
            </a:r>
            <a:r>
              <a:rPr lang="es-CL" sz="2000" dirty="0" smtClean="0">
                <a:latin typeface="Calisto MT" pitchFamily="18" charset="0"/>
              </a:rPr>
              <a:t>(la que está más cerca del congelador) o congélala si no la vas a consumir pronto.</a:t>
            </a:r>
          </a:p>
          <a:p>
            <a:endParaRPr lang="es-CL" dirty="0">
              <a:latin typeface="Calisto MT" pitchFamily="18" charset="0"/>
            </a:endParaRPr>
          </a:p>
        </p:txBody>
      </p:sp>
    </p:spTree>
    <p:extLst>
      <p:ext uri="{BB962C8B-B14F-4D97-AF65-F5344CB8AC3E}">
        <p14:creationId xmlns:p14="http://schemas.microsoft.com/office/powerpoint/2010/main" val="2053545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755576" y="260648"/>
            <a:ext cx="8136904" cy="6524863"/>
          </a:xfrm>
          <a:prstGeom prst="rect">
            <a:avLst/>
          </a:prstGeom>
        </p:spPr>
        <p:txBody>
          <a:bodyPr wrap="square">
            <a:spAutoFit/>
          </a:bodyPr>
          <a:lstStyle/>
          <a:p>
            <a:pPr marL="342900" indent="-342900">
              <a:buFont typeface="Arial" pitchFamily="34" charset="0"/>
              <a:buChar char="•"/>
            </a:pPr>
            <a:r>
              <a:rPr lang="es-CL" sz="2000" dirty="0" smtClean="0">
                <a:solidFill>
                  <a:srgbClr val="FF0000"/>
                </a:solidFill>
                <a:latin typeface="Calisto MT" pitchFamily="18" charset="0"/>
              </a:rPr>
              <a:t> Planifica tus comidas</a:t>
            </a:r>
            <a:r>
              <a:rPr lang="es-CL" sz="2000" dirty="0" smtClean="0">
                <a:latin typeface="Calisto MT" pitchFamily="18" charset="0"/>
              </a:rPr>
              <a:t>, de manera que puedas evitar comprar de más. Si tienes sobras, aprovéchalas como parte de la receta de tu siguiente comida, haz batidos o cremas con las frutas y verduras demasiado maduras. </a:t>
            </a:r>
          </a:p>
          <a:p>
            <a:pPr marL="342900" indent="-342900">
              <a:buFont typeface="Arial" pitchFamily="34" charset="0"/>
              <a:buChar char="•"/>
            </a:pPr>
            <a:r>
              <a:rPr lang="es-CL" sz="2000" dirty="0" smtClean="0">
                <a:solidFill>
                  <a:srgbClr val="FF0000"/>
                </a:solidFill>
                <a:latin typeface="Calisto MT" pitchFamily="18" charset="0"/>
              </a:rPr>
              <a:t> No introduzcas alimentos calientes en el refrigerador</a:t>
            </a:r>
            <a:r>
              <a:rPr lang="es-CL" sz="2000" dirty="0" smtClean="0">
                <a:latin typeface="Calisto MT" pitchFamily="18" charset="0"/>
              </a:rPr>
              <a:t> , porque estás haciendo que tenga que trabajar más para enfriarlos. </a:t>
            </a:r>
          </a:p>
          <a:p>
            <a:pPr marL="342900" indent="-342900">
              <a:buFont typeface="Arial" pitchFamily="34" charset="0"/>
              <a:buChar char="•"/>
            </a:pPr>
            <a:r>
              <a:rPr lang="es-CL" sz="2000" dirty="0" smtClean="0">
                <a:solidFill>
                  <a:srgbClr val="FF0000"/>
                </a:solidFill>
                <a:latin typeface="Calisto MT" pitchFamily="18" charset="0"/>
              </a:rPr>
              <a:t>Sella con cintas térmicas  u otras  la puerta de entrada y en los marcos de las ventanas:</a:t>
            </a:r>
            <a:r>
              <a:rPr lang="es-CL" sz="2000" dirty="0" smtClean="0">
                <a:latin typeface="Calisto MT" pitchFamily="18" charset="0"/>
              </a:rPr>
              <a:t> las rendijas que quedan en la parte inferior de las puertas o alrededor de las ventanas son lugares por donde normalmente se escapa el calor de la casa.  Colocar unas tiras autoadhesivas de caucho o silicona es una medida barata y eficaz.    Puedes comprarlos en la ferretería o tiendas similares.</a:t>
            </a:r>
          </a:p>
          <a:p>
            <a:pPr marL="285750" indent="-285750">
              <a:buFont typeface="Arial" pitchFamily="34" charset="0"/>
              <a:buChar char="•"/>
            </a:pPr>
            <a:r>
              <a:rPr lang="es-CL" sz="2000" dirty="0" smtClean="0">
                <a:solidFill>
                  <a:srgbClr val="FF0000"/>
                </a:solidFill>
                <a:latin typeface="Calisto MT" pitchFamily="18" charset="0"/>
              </a:rPr>
              <a:t>Utiliza bombillas de bajo consumo: </a:t>
            </a:r>
            <a:r>
              <a:rPr lang="es-CL" sz="2000" dirty="0" smtClean="0">
                <a:latin typeface="Calisto MT" pitchFamily="18" charset="0"/>
              </a:rPr>
              <a:t>pasamos mucho tiempo en living o comedor de casa. Las bombillas de tipo LED ayudan a ahorrar en consumo eléctrico y tienen una vida útil mayor que las incandescentes. Frente a una bombilla normal que consume 60w, la LED consume menos.</a:t>
            </a:r>
          </a:p>
          <a:p>
            <a:pPr marL="285750" indent="-285750">
              <a:buFont typeface="Arial" pitchFamily="34" charset="0"/>
              <a:buChar char="•"/>
            </a:pPr>
            <a:r>
              <a:rPr lang="es-CL" dirty="0" smtClean="0">
                <a:solidFill>
                  <a:srgbClr val="FF0000"/>
                </a:solidFill>
              </a:rPr>
              <a:t> </a:t>
            </a:r>
            <a:r>
              <a:rPr lang="es-CL" sz="2000" dirty="0" smtClean="0">
                <a:solidFill>
                  <a:srgbClr val="FF0000"/>
                </a:solidFill>
                <a:latin typeface="Calisto MT" pitchFamily="18" charset="0"/>
              </a:rPr>
              <a:t>Prueba otros medios para calentar tu hogar </a:t>
            </a:r>
            <a:r>
              <a:rPr lang="es-CL" sz="2000" dirty="0" smtClean="0">
                <a:latin typeface="Calisto MT" pitchFamily="18" charset="0"/>
              </a:rPr>
              <a:t>de forma alternativa, como es la calefacción hecha con macetas y velas. </a:t>
            </a:r>
          </a:p>
          <a:p>
            <a:endParaRPr lang="es-CL" sz="2000" dirty="0" smtClean="0">
              <a:latin typeface="Calisto MT" pitchFamily="18" charset="0"/>
            </a:endParaRPr>
          </a:p>
          <a:p>
            <a:endParaRPr lang="es-CL" dirty="0"/>
          </a:p>
        </p:txBody>
      </p:sp>
    </p:spTree>
    <p:extLst>
      <p:ext uri="{BB962C8B-B14F-4D97-AF65-F5344CB8AC3E}">
        <p14:creationId xmlns:p14="http://schemas.microsoft.com/office/powerpoint/2010/main" val="728478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827584" y="612845"/>
            <a:ext cx="7776864" cy="5940088"/>
          </a:xfrm>
          <a:prstGeom prst="rect">
            <a:avLst/>
          </a:prstGeom>
        </p:spPr>
        <p:txBody>
          <a:bodyPr wrap="square">
            <a:spAutoFit/>
          </a:bodyPr>
          <a:lstStyle/>
          <a:p>
            <a:pPr marL="342900" indent="-342900">
              <a:buFont typeface="Arial" pitchFamily="34" charset="0"/>
              <a:buChar char="•"/>
            </a:pPr>
            <a:r>
              <a:rPr lang="es-CL" sz="2000" dirty="0" smtClean="0">
                <a:solidFill>
                  <a:srgbClr val="FF0000"/>
                </a:solidFill>
                <a:latin typeface="Calisto MT" pitchFamily="18" charset="0"/>
              </a:rPr>
              <a:t>Utiliza luces de ambiente</a:t>
            </a:r>
            <a:r>
              <a:rPr lang="es-CL" sz="2000" dirty="0" smtClean="0">
                <a:latin typeface="Calisto MT" pitchFamily="18" charset="0"/>
              </a:rPr>
              <a:t>, como lámparas pequeñas, cuando estés viendo la tele o leyendo. En esos momentos no necesitas tener todo el lugar iluminado.</a:t>
            </a:r>
          </a:p>
          <a:p>
            <a:pPr marL="342900" indent="-342900">
              <a:buFont typeface="Arial" pitchFamily="34" charset="0"/>
              <a:buChar char="•"/>
            </a:pPr>
            <a:r>
              <a:rPr lang="es-CL" sz="2000" dirty="0" smtClean="0">
                <a:solidFill>
                  <a:srgbClr val="FF0000"/>
                </a:solidFill>
                <a:latin typeface="Calisto MT" pitchFamily="18" charset="0"/>
              </a:rPr>
              <a:t>Aprovecha al máximo la luz del día: </a:t>
            </a:r>
            <a:r>
              <a:rPr lang="es-CL" sz="2000" dirty="0" smtClean="0">
                <a:latin typeface="Calisto MT" pitchFamily="18" charset="0"/>
              </a:rPr>
              <a:t>abre las persianas durante el día. Así mientras estás trabajando tu casa se calentará de forma natural. Bájalas al atardecer para conservar el calor recogido, </a:t>
            </a:r>
            <a:r>
              <a:rPr lang="es-CL" sz="2000" dirty="0">
                <a:latin typeface="Calisto MT" pitchFamily="18" charset="0"/>
              </a:rPr>
              <a:t>u</a:t>
            </a:r>
            <a:r>
              <a:rPr lang="es-CL" sz="2000" dirty="0" smtClean="0">
                <a:latin typeface="Calisto MT" pitchFamily="18" charset="0"/>
              </a:rPr>
              <a:t>tiliza alfombras en invierno, te ayudarán a aislar la casa del frío.</a:t>
            </a:r>
          </a:p>
          <a:p>
            <a:pPr marL="342900" indent="-342900">
              <a:buFont typeface="Arial" pitchFamily="34" charset="0"/>
              <a:buChar char="•"/>
            </a:pPr>
            <a:r>
              <a:rPr lang="es-CL" sz="2000" dirty="0" smtClean="0">
                <a:solidFill>
                  <a:srgbClr val="FF0000"/>
                </a:solidFill>
                <a:latin typeface="Calisto MT" pitchFamily="18" charset="0"/>
              </a:rPr>
              <a:t> Reduce la capacidad de tu W.C.,</a:t>
            </a:r>
            <a:r>
              <a:rPr lang="es-CL" sz="2000" dirty="0" smtClean="0">
                <a:latin typeface="Calisto MT" pitchFamily="18" charset="0"/>
              </a:rPr>
              <a:t> introduciendo una botella de plástico en ella. Sobre todo si es antigua y no dispone de limitador de descarga. Ahorrarás tanta agua como el volumen de la botella que introduzcas. Es decir, si tu W.C. tiene aproximadamente una capacidad de 6 litros y metes en ella una botella de 2 litros, estarás ahorrando esta cantidad de agua cada vez que tiras de la cadena. Si multiplicas por cuántas veces utilizáis el baño al día en casa y eso por todos los días que tiene el año, te salen un montón de litros.</a:t>
            </a:r>
          </a:p>
          <a:p>
            <a:endParaRPr lang="es-CL" sz="2000" dirty="0">
              <a:latin typeface="Calisto MT" pitchFamily="18" charset="0"/>
            </a:endParaRPr>
          </a:p>
          <a:p>
            <a:r>
              <a:rPr lang="es-CL" sz="2000" b="1" dirty="0" smtClean="0">
                <a:solidFill>
                  <a:srgbClr val="FF0000"/>
                </a:solidFill>
                <a:latin typeface="Calisto MT" pitchFamily="18" charset="0"/>
              </a:rPr>
              <a:t>De los ejemplos anteriores puedes inspirarte para la creación de tu proyecto.</a:t>
            </a:r>
            <a:endParaRPr lang="es-CL" sz="2000" b="1" dirty="0" smtClean="0">
              <a:solidFill>
                <a:srgbClr val="FF0000"/>
              </a:solidFill>
              <a:latin typeface="Calisto MT" pitchFamily="18" charset="0"/>
            </a:endParaRPr>
          </a:p>
          <a:p>
            <a:r>
              <a:rPr lang="es-CL" sz="2000" dirty="0" smtClean="0"/>
              <a:t> </a:t>
            </a:r>
            <a:endParaRPr lang="es-CL" sz="2000" dirty="0">
              <a:latin typeface="Calisto MT" pitchFamily="18" charset="0"/>
            </a:endParaRPr>
          </a:p>
        </p:txBody>
      </p:sp>
    </p:spTree>
    <p:extLst>
      <p:ext uri="{BB962C8B-B14F-4D97-AF65-F5344CB8AC3E}">
        <p14:creationId xmlns:p14="http://schemas.microsoft.com/office/powerpoint/2010/main" val="4258733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95327" y="260648"/>
            <a:ext cx="8784976" cy="5647700"/>
          </a:xfrm>
          <a:prstGeom prst="rect">
            <a:avLst/>
          </a:prstGeom>
          <a:solidFill>
            <a:schemeClr val="bg1"/>
          </a:solidFill>
        </p:spPr>
        <p:txBody>
          <a:bodyPr wrap="square">
            <a:spAutoFit/>
          </a:bodyPr>
          <a:lstStyle/>
          <a:p>
            <a:pPr marR="17145" algn="just">
              <a:lnSpc>
                <a:spcPct val="107000"/>
              </a:lnSpc>
              <a:spcAft>
                <a:spcPts val="800"/>
              </a:spcAft>
            </a:pPr>
            <a:r>
              <a:rPr lang="es-ES" sz="2000" b="1" dirty="0" smtClean="0">
                <a:solidFill>
                  <a:srgbClr val="FF0000"/>
                </a:solidFill>
                <a:latin typeface="Calisto MT" pitchFamily="18" charset="0"/>
                <a:ea typeface="Times New Roman"/>
                <a:cs typeface="Calibri"/>
              </a:rPr>
              <a:t>Actividad 3: </a:t>
            </a:r>
            <a:r>
              <a:rPr lang="es-ES" sz="2000" b="1" dirty="0">
                <a:solidFill>
                  <a:srgbClr val="FF0000"/>
                </a:solidFill>
                <a:latin typeface="Calisto MT" pitchFamily="18" charset="0"/>
              </a:rPr>
              <a:t>D</a:t>
            </a:r>
            <a:r>
              <a:rPr lang="es-ES" sz="2000" b="1" dirty="0" smtClean="0">
                <a:solidFill>
                  <a:srgbClr val="FF0000"/>
                </a:solidFill>
                <a:latin typeface="Calisto MT" pitchFamily="18" charset="0"/>
              </a:rPr>
              <a:t>ebes </a:t>
            </a:r>
            <a:r>
              <a:rPr lang="es-ES" sz="2000" b="1" dirty="0" smtClean="0">
                <a:solidFill>
                  <a:srgbClr val="FF0000"/>
                </a:solidFill>
                <a:latin typeface="Calisto MT" pitchFamily="18" charset="0"/>
              </a:rPr>
              <a:t>pensar, diseñar y construir tu proyecto, luego crear </a:t>
            </a:r>
            <a:r>
              <a:rPr lang="es-ES" sz="2000" b="1" dirty="0" smtClean="0">
                <a:solidFill>
                  <a:srgbClr val="FF0000"/>
                </a:solidFill>
                <a:latin typeface="Calisto MT" pitchFamily="18" charset="0"/>
              </a:rPr>
              <a:t>una presentación en </a:t>
            </a:r>
            <a:r>
              <a:rPr lang="es-ES" sz="2000" b="1" dirty="0" smtClean="0">
                <a:solidFill>
                  <a:srgbClr val="FF0000"/>
                </a:solidFill>
                <a:latin typeface="Calisto MT" pitchFamily="18" charset="0"/>
              </a:rPr>
              <a:t>PowerPoint (donde debes desarrollar los 5 puntos siguientes).</a:t>
            </a:r>
          </a:p>
          <a:p>
            <a:pPr marL="457200" marR="17145" indent="-457200" algn="just">
              <a:lnSpc>
                <a:spcPct val="107000"/>
              </a:lnSpc>
              <a:spcAft>
                <a:spcPts val="800"/>
              </a:spcAft>
              <a:buFont typeface="+mj-lt"/>
              <a:buAutoNum type="arabicPeriod"/>
            </a:pPr>
            <a:r>
              <a:rPr lang="es-ES" sz="2000" dirty="0" smtClean="0">
                <a:latin typeface="Calisto MT" pitchFamily="18" charset="0"/>
              </a:rPr>
              <a:t>¿Qué es deficiencia energética? </a:t>
            </a:r>
            <a:r>
              <a:rPr lang="es-ES" sz="2000" dirty="0" smtClean="0">
                <a:solidFill>
                  <a:prstClr val="black"/>
                </a:solidFill>
                <a:latin typeface="Calisto MT" pitchFamily="18" charset="0"/>
              </a:rPr>
              <a:t>¿Porqué es necesario cuidar la energía en nuestro hogar?</a:t>
            </a:r>
          </a:p>
          <a:p>
            <a:pPr marL="457200" marR="17145" indent="-457200" algn="just">
              <a:lnSpc>
                <a:spcPct val="107000"/>
              </a:lnSpc>
              <a:spcAft>
                <a:spcPts val="800"/>
              </a:spcAft>
              <a:buFont typeface="+mj-lt"/>
              <a:buAutoNum type="arabicPeriod"/>
            </a:pPr>
            <a:r>
              <a:rPr lang="es-ES" sz="2000" dirty="0" smtClean="0">
                <a:solidFill>
                  <a:prstClr val="black"/>
                </a:solidFill>
                <a:latin typeface="Calisto MT" pitchFamily="18" charset="0"/>
              </a:rPr>
              <a:t>Haz un listado de problemas relacionados a la eficiencia energética que se presentan en tu hogar.</a:t>
            </a:r>
          </a:p>
          <a:p>
            <a:pPr marL="457200" marR="17145" indent="-457200" algn="just">
              <a:lnSpc>
                <a:spcPct val="107000"/>
              </a:lnSpc>
              <a:spcAft>
                <a:spcPts val="800"/>
              </a:spcAft>
              <a:buFont typeface="+mj-lt"/>
              <a:buAutoNum type="arabicPeriod"/>
            </a:pPr>
            <a:r>
              <a:rPr lang="es-ES" sz="2000" dirty="0" smtClean="0">
                <a:solidFill>
                  <a:prstClr val="black"/>
                </a:solidFill>
                <a:latin typeface="Calisto MT" pitchFamily="18" charset="0"/>
              </a:rPr>
              <a:t>Diseña un artefacto que permita reparar una  deficiencia energética que encontraste en tu hogar, esta deficiencia puede ser en el ámbito uso del agua, electricidad, iluminación, calefacción, etc. Puedes dibujar en block, cuaderno o </a:t>
            </a:r>
            <a:r>
              <a:rPr lang="es-ES" sz="2000" dirty="0">
                <a:solidFill>
                  <a:prstClr val="black"/>
                </a:solidFill>
                <a:latin typeface="Calisto MT" pitchFamily="18" charset="0"/>
              </a:rPr>
              <a:t>P</a:t>
            </a:r>
            <a:r>
              <a:rPr lang="es-ES" sz="2000" dirty="0" smtClean="0">
                <a:solidFill>
                  <a:prstClr val="black"/>
                </a:solidFill>
                <a:latin typeface="Calisto MT" pitchFamily="18" charset="0"/>
              </a:rPr>
              <a:t>aint, u otro medio digital.</a:t>
            </a:r>
          </a:p>
          <a:p>
            <a:pPr marL="457200" marR="17145" indent="-457200" algn="just">
              <a:lnSpc>
                <a:spcPct val="107000"/>
              </a:lnSpc>
              <a:spcAft>
                <a:spcPts val="800"/>
              </a:spcAft>
              <a:buFont typeface="+mj-lt"/>
              <a:buAutoNum type="arabicPeriod"/>
            </a:pPr>
            <a:r>
              <a:rPr lang="es-ES" sz="2000" dirty="0" smtClean="0">
                <a:solidFill>
                  <a:prstClr val="black"/>
                </a:solidFill>
                <a:latin typeface="Calisto MT" pitchFamily="18" charset="0"/>
              </a:rPr>
              <a:t>Debes construirlo usando solo materiales que tengas disponibles en tu casa. (lo que tengas a mano).</a:t>
            </a:r>
          </a:p>
          <a:p>
            <a:pPr marL="457200" marR="17145" indent="-457200" algn="just">
              <a:lnSpc>
                <a:spcPct val="107000"/>
              </a:lnSpc>
              <a:spcAft>
                <a:spcPts val="800"/>
              </a:spcAft>
              <a:buFont typeface="+mj-lt"/>
              <a:buAutoNum type="arabicPeriod"/>
            </a:pPr>
            <a:endParaRPr lang="es-ES" sz="2000" dirty="0" smtClean="0">
              <a:solidFill>
                <a:prstClr val="black"/>
              </a:solidFill>
              <a:latin typeface="Calisto MT" pitchFamily="18" charset="0"/>
            </a:endParaRPr>
          </a:p>
          <a:p>
            <a:pPr marL="457200" marR="17145" indent="-457200" algn="just">
              <a:lnSpc>
                <a:spcPct val="107000"/>
              </a:lnSpc>
              <a:spcAft>
                <a:spcPts val="800"/>
              </a:spcAft>
              <a:buFont typeface="+mj-lt"/>
              <a:buAutoNum type="arabicPeriod"/>
            </a:pPr>
            <a:endParaRPr lang="es-ES" sz="2000" dirty="0" smtClean="0">
              <a:latin typeface="Calisto MT" pitchFamily="18" charset="0"/>
              <a:ea typeface="Times New Roman"/>
              <a:cs typeface="Calibri"/>
            </a:endParaRPr>
          </a:p>
        </p:txBody>
      </p:sp>
    </p:spTree>
    <p:extLst>
      <p:ext uri="{BB962C8B-B14F-4D97-AF65-F5344CB8AC3E}">
        <p14:creationId xmlns:p14="http://schemas.microsoft.com/office/powerpoint/2010/main" val="323499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395536" y="620688"/>
            <a:ext cx="7560840" cy="4400051"/>
          </a:xfrm>
          <a:prstGeom prst="rect">
            <a:avLst/>
          </a:prstGeom>
        </p:spPr>
        <p:txBody>
          <a:bodyPr wrap="square">
            <a:spAutoFit/>
          </a:bodyPr>
          <a:lstStyle/>
          <a:p>
            <a:pPr marR="17145" algn="just">
              <a:lnSpc>
                <a:spcPct val="107000"/>
              </a:lnSpc>
              <a:spcAft>
                <a:spcPts val="800"/>
              </a:spcAft>
            </a:pPr>
            <a:r>
              <a:rPr lang="es-ES" sz="2000" dirty="0" smtClean="0">
                <a:solidFill>
                  <a:prstClr val="black"/>
                </a:solidFill>
                <a:latin typeface="Calisto MT" pitchFamily="18" charset="0"/>
              </a:rPr>
              <a:t>5. Cuando </a:t>
            </a:r>
            <a:r>
              <a:rPr lang="es-ES" sz="2000" dirty="0">
                <a:solidFill>
                  <a:prstClr val="black"/>
                </a:solidFill>
                <a:latin typeface="Calisto MT" pitchFamily="18" charset="0"/>
              </a:rPr>
              <a:t>tu proyecto este listo, debes crear tu presentación en </a:t>
            </a:r>
            <a:r>
              <a:rPr lang="es-ES" sz="2000" dirty="0" smtClean="0">
                <a:solidFill>
                  <a:prstClr val="black"/>
                </a:solidFill>
                <a:latin typeface="Calisto MT" pitchFamily="18" charset="0"/>
              </a:rPr>
              <a:t>PowerPoint</a:t>
            </a:r>
            <a:r>
              <a:rPr lang="es-ES" sz="2000" dirty="0">
                <a:solidFill>
                  <a:prstClr val="black"/>
                </a:solidFill>
                <a:latin typeface="Calisto MT" pitchFamily="18" charset="0"/>
              </a:rPr>
              <a:t> </a:t>
            </a:r>
            <a:r>
              <a:rPr lang="es-ES" sz="2000" dirty="0" smtClean="0">
                <a:solidFill>
                  <a:prstClr val="black"/>
                </a:solidFill>
                <a:latin typeface="Calisto MT" pitchFamily="18" charset="0"/>
              </a:rPr>
              <a:t>(la </a:t>
            </a:r>
            <a:r>
              <a:rPr lang="es-ES" sz="2000" dirty="0">
                <a:solidFill>
                  <a:prstClr val="black"/>
                </a:solidFill>
                <a:latin typeface="Calisto MT" pitchFamily="18" charset="0"/>
              </a:rPr>
              <a:t>presentación debe ser de 5 diapositivas</a:t>
            </a:r>
            <a:r>
              <a:rPr lang="es-ES" sz="2000" dirty="0" smtClean="0">
                <a:solidFill>
                  <a:prstClr val="black"/>
                </a:solidFill>
                <a:latin typeface="Calisto MT" pitchFamily="18" charset="0"/>
              </a:rPr>
              <a:t>)</a:t>
            </a:r>
            <a:r>
              <a:rPr lang="es-ES" sz="2000" dirty="0">
                <a:solidFill>
                  <a:prstClr val="black"/>
                </a:solidFill>
                <a:latin typeface="Calisto MT" pitchFamily="18" charset="0"/>
              </a:rPr>
              <a:t> que debe </a:t>
            </a:r>
            <a:r>
              <a:rPr lang="es-ES" sz="2000" dirty="0" smtClean="0">
                <a:solidFill>
                  <a:prstClr val="black"/>
                </a:solidFill>
                <a:latin typeface="Calisto MT" pitchFamily="18" charset="0"/>
              </a:rPr>
              <a:t>contener</a:t>
            </a:r>
            <a:r>
              <a:rPr lang="es-ES" sz="2000" dirty="0">
                <a:solidFill>
                  <a:prstClr val="black"/>
                </a:solidFill>
                <a:latin typeface="Calisto MT" pitchFamily="18" charset="0"/>
              </a:rPr>
              <a:t>:</a:t>
            </a:r>
          </a:p>
          <a:p>
            <a:pPr marL="342900" marR="17145" indent="-342900" algn="just">
              <a:lnSpc>
                <a:spcPct val="107000"/>
              </a:lnSpc>
              <a:spcAft>
                <a:spcPts val="800"/>
              </a:spcAft>
              <a:buFont typeface="Arial" pitchFamily="34" charset="0"/>
              <a:buChar char="•"/>
            </a:pPr>
            <a:r>
              <a:rPr lang="es-ES" sz="2000" dirty="0" smtClean="0">
                <a:solidFill>
                  <a:prstClr val="black"/>
                </a:solidFill>
                <a:latin typeface="Calisto MT" pitchFamily="18" charset="0"/>
              </a:rPr>
              <a:t>Nombre </a:t>
            </a:r>
            <a:r>
              <a:rPr lang="es-ES" sz="2000" dirty="0">
                <a:solidFill>
                  <a:prstClr val="black"/>
                </a:solidFill>
                <a:latin typeface="Calisto MT" pitchFamily="18" charset="0"/>
              </a:rPr>
              <a:t>de </a:t>
            </a:r>
            <a:r>
              <a:rPr lang="es-ES" sz="2000" dirty="0" smtClean="0">
                <a:solidFill>
                  <a:prstClr val="black"/>
                </a:solidFill>
                <a:latin typeface="Calisto MT" pitchFamily="18" charset="0"/>
              </a:rPr>
              <a:t>autor</a:t>
            </a:r>
            <a:r>
              <a:rPr lang="es-ES" sz="2000" dirty="0">
                <a:solidFill>
                  <a:prstClr val="black"/>
                </a:solidFill>
                <a:latin typeface="Calisto MT" pitchFamily="18" charset="0"/>
              </a:rPr>
              <a:t> </a:t>
            </a:r>
            <a:r>
              <a:rPr lang="es-ES" sz="2000" dirty="0" smtClean="0">
                <a:solidFill>
                  <a:prstClr val="black"/>
                </a:solidFill>
                <a:latin typeface="Calisto MT" pitchFamily="18" charset="0"/>
              </a:rPr>
              <a:t>y curso.</a:t>
            </a:r>
          </a:p>
          <a:p>
            <a:pPr marL="342900" marR="17145" indent="-342900" algn="just">
              <a:lnSpc>
                <a:spcPct val="107000"/>
              </a:lnSpc>
              <a:spcAft>
                <a:spcPts val="800"/>
              </a:spcAft>
              <a:buFont typeface="Arial" pitchFamily="34" charset="0"/>
              <a:buChar char="•"/>
            </a:pPr>
            <a:r>
              <a:rPr lang="es-ES" sz="2000" dirty="0">
                <a:solidFill>
                  <a:prstClr val="black"/>
                </a:solidFill>
                <a:latin typeface="Calisto MT" pitchFamily="18" charset="0"/>
              </a:rPr>
              <a:t>Problema o necesidad al que se dará  solución.</a:t>
            </a:r>
          </a:p>
          <a:p>
            <a:pPr marL="342900" marR="17145" indent="-342900" algn="just">
              <a:lnSpc>
                <a:spcPct val="107000"/>
              </a:lnSpc>
              <a:spcAft>
                <a:spcPts val="800"/>
              </a:spcAft>
              <a:buFont typeface="Arial" pitchFamily="34" charset="0"/>
              <a:buChar char="•"/>
            </a:pPr>
            <a:r>
              <a:rPr lang="es-ES" sz="2000" dirty="0" smtClean="0">
                <a:solidFill>
                  <a:prstClr val="black"/>
                </a:solidFill>
                <a:latin typeface="Calisto MT" pitchFamily="18" charset="0"/>
              </a:rPr>
              <a:t>Ámbito </a:t>
            </a:r>
            <a:r>
              <a:rPr lang="es-ES" sz="2000" dirty="0">
                <a:solidFill>
                  <a:prstClr val="black"/>
                </a:solidFill>
                <a:latin typeface="Calisto MT" pitchFamily="18" charset="0"/>
              </a:rPr>
              <a:t>al que aporta (calefacción, uso del agua, iluminación, reciclaje, etc</a:t>
            </a:r>
            <a:r>
              <a:rPr lang="es-ES" sz="2000" dirty="0" smtClean="0">
                <a:solidFill>
                  <a:prstClr val="black"/>
                </a:solidFill>
                <a:latin typeface="Calisto MT" pitchFamily="18" charset="0"/>
              </a:rPr>
              <a:t>.)</a:t>
            </a:r>
          </a:p>
          <a:p>
            <a:pPr marL="342900" marR="17145" indent="-342900" algn="just">
              <a:lnSpc>
                <a:spcPct val="107000"/>
              </a:lnSpc>
              <a:spcAft>
                <a:spcPts val="800"/>
              </a:spcAft>
              <a:buFont typeface="Arial" pitchFamily="34" charset="0"/>
              <a:buChar char="•"/>
            </a:pPr>
            <a:r>
              <a:rPr lang="es-ES" sz="2000" dirty="0" smtClean="0">
                <a:solidFill>
                  <a:prstClr val="black"/>
                </a:solidFill>
                <a:latin typeface="Calisto MT" pitchFamily="18" charset="0"/>
              </a:rPr>
              <a:t>Principales impactos positivos del proyecto.</a:t>
            </a:r>
          </a:p>
          <a:p>
            <a:pPr marL="342900" marR="17145" indent="-342900" algn="just">
              <a:lnSpc>
                <a:spcPct val="107000"/>
              </a:lnSpc>
              <a:spcAft>
                <a:spcPts val="800"/>
              </a:spcAft>
              <a:buFont typeface="Arial" pitchFamily="34" charset="0"/>
              <a:buChar char="•"/>
            </a:pPr>
            <a:r>
              <a:rPr lang="es-ES" sz="2000" dirty="0" smtClean="0">
                <a:solidFill>
                  <a:prstClr val="black"/>
                </a:solidFill>
                <a:latin typeface="Calisto MT" pitchFamily="18" charset="0"/>
              </a:rPr>
              <a:t>Imágenes del proceso y proyecto final. </a:t>
            </a:r>
            <a:endParaRPr lang="es-ES" sz="2000" dirty="0">
              <a:solidFill>
                <a:prstClr val="black"/>
              </a:solidFill>
              <a:latin typeface="Calisto MT" pitchFamily="18" charset="0"/>
            </a:endParaRPr>
          </a:p>
          <a:p>
            <a:pPr marR="17145" algn="just">
              <a:lnSpc>
                <a:spcPct val="107000"/>
              </a:lnSpc>
              <a:spcAft>
                <a:spcPts val="800"/>
              </a:spcAft>
            </a:pPr>
            <a:endParaRPr lang="es-ES" sz="2000" dirty="0">
              <a:solidFill>
                <a:prstClr val="black"/>
              </a:solidFill>
              <a:latin typeface="Calisto MT" pitchFamily="18" charset="0"/>
            </a:endParaRPr>
          </a:p>
          <a:p>
            <a:pPr marR="17145" algn="just">
              <a:lnSpc>
                <a:spcPct val="107000"/>
              </a:lnSpc>
              <a:spcAft>
                <a:spcPts val="800"/>
              </a:spcAft>
            </a:pPr>
            <a:endParaRPr lang="es-ES" dirty="0">
              <a:solidFill>
                <a:prstClr val="black"/>
              </a:solidFill>
              <a:latin typeface="Calisto MT" pitchFamily="18" charset="0"/>
            </a:endParaRPr>
          </a:p>
        </p:txBody>
      </p:sp>
    </p:spTree>
    <p:extLst>
      <p:ext uri="{BB962C8B-B14F-4D97-AF65-F5344CB8AC3E}">
        <p14:creationId xmlns:p14="http://schemas.microsoft.com/office/powerpoint/2010/main" val="4068160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3665868010"/>
              </p:ext>
            </p:extLst>
          </p:nvPr>
        </p:nvGraphicFramePr>
        <p:xfrm>
          <a:off x="323528" y="764704"/>
          <a:ext cx="6096000" cy="3505200"/>
        </p:xfrm>
        <a:graphic>
          <a:graphicData uri="http://schemas.openxmlformats.org/drawingml/2006/table">
            <a:tbl>
              <a:tblPr firstRow="1" bandRow="1">
                <a:tableStyleId>{F5AB1C69-6EDB-4FF4-983F-18BD219EF322}</a:tableStyleId>
              </a:tblPr>
              <a:tblGrid>
                <a:gridCol w="455712"/>
                <a:gridCol w="4248472"/>
                <a:gridCol w="720080"/>
                <a:gridCol w="671736"/>
              </a:tblGrid>
              <a:tr h="370840">
                <a:tc>
                  <a:txBody>
                    <a:bodyPr/>
                    <a:lstStyle/>
                    <a:p>
                      <a:endParaRPr lang="es-CL" dirty="0"/>
                    </a:p>
                  </a:txBody>
                  <a:tcPr>
                    <a:solidFill>
                      <a:srgbClr val="FF0000"/>
                    </a:solidFill>
                  </a:tcPr>
                </a:tc>
                <a:tc>
                  <a:txBody>
                    <a:bodyPr/>
                    <a:lstStyle/>
                    <a:p>
                      <a:r>
                        <a:rPr lang="es-CL" dirty="0" smtClean="0"/>
                        <a:t>Contenido </a:t>
                      </a:r>
                      <a:endParaRPr lang="es-CL" dirty="0">
                        <a:solidFill>
                          <a:schemeClr val="tx2"/>
                        </a:solidFill>
                      </a:endParaRPr>
                    </a:p>
                  </a:txBody>
                  <a:tcPr>
                    <a:solidFill>
                      <a:srgbClr val="FF0000"/>
                    </a:solidFill>
                  </a:tcPr>
                </a:tc>
                <a:tc>
                  <a:txBody>
                    <a:bodyPr/>
                    <a:lstStyle/>
                    <a:p>
                      <a:r>
                        <a:rPr lang="es-CL" dirty="0" smtClean="0"/>
                        <a:t>SI</a:t>
                      </a:r>
                      <a:endParaRPr lang="es-CL" dirty="0"/>
                    </a:p>
                  </a:txBody>
                  <a:tcPr>
                    <a:solidFill>
                      <a:srgbClr val="FF0000"/>
                    </a:solidFill>
                  </a:tcPr>
                </a:tc>
                <a:tc>
                  <a:txBody>
                    <a:bodyPr/>
                    <a:lstStyle/>
                    <a:p>
                      <a:r>
                        <a:rPr lang="es-CL" dirty="0" smtClean="0"/>
                        <a:t>NO</a:t>
                      </a:r>
                      <a:endParaRPr lang="es-CL" dirty="0"/>
                    </a:p>
                  </a:txBody>
                  <a:tcPr>
                    <a:solidFill>
                      <a:srgbClr val="FF0000"/>
                    </a:solidFill>
                  </a:tcPr>
                </a:tc>
              </a:tr>
              <a:tr h="370840">
                <a:tc>
                  <a:txBody>
                    <a:bodyPr/>
                    <a:lstStyle/>
                    <a:p>
                      <a:r>
                        <a:rPr lang="es-CL" dirty="0" smtClean="0"/>
                        <a:t>1</a:t>
                      </a:r>
                    </a:p>
                  </a:txBody>
                  <a:tcPr/>
                </a:tc>
                <a:tc>
                  <a:txBody>
                    <a:bodyPr/>
                    <a:lstStyle/>
                    <a:p>
                      <a:r>
                        <a:rPr lang="es-CL" dirty="0" smtClean="0"/>
                        <a:t>Reflexionó</a:t>
                      </a:r>
                      <a:r>
                        <a:rPr lang="es-CL" baseline="0" dirty="0" smtClean="0"/>
                        <a:t>  sobre las necesidades observadas. </a:t>
                      </a:r>
                      <a:endParaRPr lang="es-CL" dirty="0"/>
                    </a:p>
                  </a:txBody>
                  <a:tcPr/>
                </a:tc>
                <a:tc>
                  <a:txBody>
                    <a:bodyPr/>
                    <a:lstStyle/>
                    <a:p>
                      <a:endParaRPr lang="es-CL"/>
                    </a:p>
                  </a:txBody>
                  <a:tcPr/>
                </a:tc>
                <a:tc>
                  <a:txBody>
                    <a:bodyPr/>
                    <a:lstStyle/>
                    <a:p>
                      <a:endParaRPr lang="es-CL"/>
                    </a:p>
                  </a:txBody>
                  <a:tcPr/>
                </a:tc>
              </a:tr>
              <a:tr h="370840">
                <a:tc>
                  <a:txBody>
                    <a:bodyPr/>
                    <a:lstStyle/>
                    <a:p>
                      <a:r>
                        <a:rPr lang="es-CL" dirty="0" smtClean="0"/>
                        <a:t>2</a:t>
                      </a:r>
                      <a:endParaRPr lang="es-CL" dirty="0"/>
                    </a:p>
                  </a:txBody>
                  <a:tcPr/>
                </a:tc>
                <a:tc>
                  <a:txBody>
                    <a:bodyPr/>
                    <a:lstStyle/>
                    <a:p>
                      <a:r>
                        <a:rPr lang="es-CL" dirty="0" smtClean="0"/>
                        <a:t>Aportó con una solución</a:t>
                      </a:r>
                      <a:r>
                        <a:rPr lang="es-CL" baseline="0" dirty="0" smtClean="0"/>
                        <a:t> a una necesidad.</a:t>
                      </a:r>
                      <a:endParaRPr lang="es-CL" dirty="0"/>
                    </a:p>
                  </a:txBody>
                  <a:tcPr/>
                </a:tc>
                <a:tc>
                  <a:txBody>
                    <a:bodyPr/>
                    <a:lstStyle/>
                    <a:p>
                      <a:endParaRPr lang="es-CL"/>
                    </a:p>
                  </a:txBody>
                  <a:tcPr/>
                </a:tc>
                <a:tc>
                  <a:txBody>
                    <a:bodyPr/>
                    <a:lstStyle/>
                    <a:p>
                      <a:endParaRPr lang="es-CL"/>
                    </a:p>
                  </a:txBody>
                  <a:tcPr/>
                </a:tc>
              </a:tr>
              <a:tr h="370840">
                <a:tc>
                  <a:txBody>
                    <a:bodyPr/>
                    <a:lstStyle/>
                    <a:p>
                      <a:r>
                        <a:rPr lang="es-CL" dirty="0" smtClean="0"/>
                        <a:t>3</a:t>
                      </a:r>
                      <a:endParaRPr lang="es-CL" dirty="0"/>
                    </a:p>
                  </a:txBody>
                  <a:tcPr/>
                </a:tc>
                <a:tc>
                  <a:txBody>
                    <a:bodyPr/>
                    <a:lstStyle/>
                    <a:p>
                      <a:r>
                        <a:rPr lang="es-CL" dirty="0" smtClean="0"/>
                        <a:t>La</a:t>
                      </a:r>
                      <a:r>
                        <a:rPr lang="es-CL" baseline="0" dirty="0" smtClean="0"/>
                        <a:t> redacción de las respuestas es buena y hay concordancia gramatical. </a:t>
                      </a:r>
                      <a:endParaRPr lang="es-CL" dirty="0"/>
                    </a:p>
                  </a:txBody>
                  <a:tcPr/>
                </a:tc>
                <a:tc>
                  <a:txBody>
                    <a:bodyPr/>
                    <a:lstStyle/>
                    <a:p>
                      <a:endParaRPr lang="es-CL"/>
                    </a:p>
                  </a:txBody>
                  <a:tcPr/>
                </a:tc>
                <a:tc>
                  <a:txBody>
                    <a:bodyPr/>
                    <a:lstStyle/>
                    <a:p>
                      <a:endParaRPr lang="es-CL"/>
                    </a:p>
                  </a:txBody>
                  <a:tcPr/>
                </a:tc>
              </a:tr>
              <a:tr h="370840">
                <a:tc>
                  <a:txBody>
                    <a:bodyPr/>
                    <a:lstStyle/>
                    <a:p>
                      <a:r>
                        <a:rPr lang="es-CL" dirty="0" smtClean="0"/>
                        <a:t>4</a:t>
                      </a:r>
                      <a:endParaRPr lang="es-CL" dirty="0"/>
                    </a:p>
                  </a:txBody>
                  <a:tcPr/>
                </a:tc>
                <a:tc>
                  <a:txBody>
                    <a:bodyPr/>
                    <a:lstStyle/>
                    <a:p>
                      <a:r>
                        <a:rPr lang="es-CL" dirty="0" smtClean="0"/>
                        <a:t>Sintetizó</a:t>
                      </a:r>
                      <a:r>
                        <a:rPr lang="es-CL" baseline="0" dirty="0" smtClean="0"/>
                        <a:t>  las ideas principales .</a:t>
                      </a:r>
                      <a:endParaRPr lang="es-CL" dirty="0"/>
                    </a:p>
                  </a:txBody>
                  <a:tcPr/>
                </a:tc>
                <a:tc>
                  <a:txBody>
                    <a:bodyPr/>
                    <a:lstStyle/>
                    <a:p>
                      <a:endParaRPr lang="es-CL"/>
                    </a:p>
                  </a:txBody>
                  <a:tcPr/>
                </a:tc>
                <a:tc>
                  <a:txBody>
                    <a:bodyPr/>
                    <a:lstStyle/>
                    <a:p>
                      <a:endParaRPr lang="es-CL"/>
                    </a:p>
                  </a:txBody>
                  <a:tcPr/>
                </a:tc>
              </a:tr>
              <a:tr h="370840">
                <a:tc>
                  <a:txBody>
                    <a:bodyPr/>
                    <a:lstStyle/>
                    <a:p>
                      <a:r>
                        <a:rPr lang="es-CL" dirty="0" smtClean="0"/>
                        <a:t>5</a:t>
                      </a:r>
                      <a:endParaRPr lang="es-CL" dirty="0"/>
                    </a:p>
                  </a:txBody>
                  <a:tcPr/>
                </a:tc>
                <a:tc>
                  <a:txBody>
                    <a:bodyPr/>
                    <a:lstStyle/>
                    <a:p>
                      <a:r>
                        <a:rPr lang="es-CL" baseline="0" dirty="0" smtClean="0"/>
                        <a:t>Incorpora imágenes del </a:t>
                      </a:r>
                      <a:r>
                        <a:rPr lang="es-CL" baseline="0" dirty="0" smtClean="0"/>
                        <a:t>proyecto.</a:t>
                      </a:r>
                      <a:endParaRPr lang="es-CL" dirty="0"/>
                    </a:p>
                  </a:txBody>
                  <a:tcPr/>
                </a:tc>
                <a:tc>
                  <a:txBody>
                    <a:bodyPr/>
                    <a:lstStyle/>
                    <a:p>
                      <a:endParaRPr lang="es-CL"/>
                    </a:p>
                  </a:txBody>
                  <a:tcPr/>
                </a:tc>
                <a:tc>
                  <a:txBody>
                    <a:bodyPr/>
                    <a:lstStyle/>
                    <a:p>
                      <a:endParaRPr lang="es-CL"/>
                    </a:p>
                  </a:txBody>
                  <a:tcPr/>
                </a:tc>
              </a:tr>
              <a:tr h="370840">
                <a:tc>
                  <a:txBody>
                    <a:bodyPr/>
                    <a:lstStyle/>
                    <a:p>
                      <a:r>
                        <a:rPr lang="es-CL" dirty="0" smtClean="0"/>
                        <a:t>6</a:t>
                      </a:r>
                      <a:endParaRPr lang="es-CL" dirty="0"/>
                    </a:p>
                  </a:txBody>
                  <a:tcPr/>
                </a:tc>
                <a:tc>
                  <a:txBody>
                    <a:bodyPr/>
                    <a:lstStyle/>
                    <a:p>
                      <a:r>
                        <a:rPr lang="es-CL" dirty="0" smtClean="0"/>
                        <a:t>Desarrolla</a:t>
                      </a:r>
                      <a:r>
                        <a:rPr lang="es-CL" baseline="0" dirty="0" smtClean="0"/>
                        <a:t> todos los puntos de la actividad.</a:t>
                      </a:r>
                      <a:endParaRPr lang="es-CL" dirty="0"/>
                    </a:p>
                  </a:txBody>
                  <a:tcPr/>
                </a:tc>
                <a:tc>
                  <a:txBody>
                    <a:bodyPr/>
                    <a:lstStyle/>
                    <a:p>
                      <a:endParaRPr lang="es-CL"/>
                    </a:p>
                  </a:txBody>
                  <a:tcPr/>
                </a:tc>
                <a:tc>
                  <a:txBody>
                    <a:bodyPr/>
                    <a:lstStyle/>
                    <a:p>
                      <a:endParaRPr lang="es-CL"/>
                    </a:p>
                  </a:txBody>
                  <a:tcPr/>
                </a:tc>
              </a:tr>
              <a:tr h="370840">
                <a:tc>
                  <a:txBody>
                    <a:bodyPr/>
                    <a:lstStyle/>
                    <a:p>
                      <a:endParaRPr lang="es-CL" dirty="0"/>
                    </a:p>
                  </a:txBody>
                  <a:tcPr/>
                </a:tc>
                <a:tc>
                  <a:txBody>
                    <a:bodyPr/>
                    <a:lstStyle/>
                    <a:p>
                      <a:pPr algn="r"/>
                      <a:r>
                        <a:rPr lang="es-CL" dirty="0" smtClean="0"/>
                        <a:t>Total:</a:t>
                      </a:r>
                      <a:endParaRPr lang="es-CL" dirty="0"/>
                    </a:p>
                  </a:txBody>
                  <a:tcPr/>
                </a:tc>
                <a:tc>
                  <a:txBody>
                    <a:bodyPr/>
                    <a:lstStyle/>
                    <a:p>
                      <a:endParaRPr lang="es-CL"/>
                    </a:p>
                  </a:txBody>
                  <a:tcPr/>
                </a:tc>
                <a:tc>
                  <a:txBody>
                    <a:bodyPr/>
                    <a:lstStyle/>
                    <a:p>
                      <a:endParaRPr lang="es-CL" dirty="0"/>
                    </a:p>
                  </a:txBody>
                  <a:tcPr/>
                </a:tc>
              </a:tr>
            </a:tbl>
          </a:graphicData>
        </a:graphic>
      </p:graphicFrame>
      <p:sp>
        <p:nvSpPr>
          <p:cNvPr id="3" name="2 CuadroTexto"/>
          <p:cNvSpPr txBox="1"/>
          <p:nvPr/>
        </p:nvSpPr>
        <p:spPr>
          <a:xfrm>
            <a:off x="358489" y="250589"/>
            <a:ext cx="3743269" cy="369332"/>
          </a:xfrm>
          <a:prstGeom prst="rect">
            <a:avLst/>
          </a:prstGeom>
          <a:noFill/>
        </p:spPr>
        <p:txBody>
          <a:bodyPr wrap="none" rtlCol="0">
            <a:spAutoFit/>
          </a:bodyPr>
          <a:lstStyle/>
          <a:p>
            <a:r>
              <a:rPr lang="es-CL" b="1" dirty="0" smtClean="0"/>
              <a:t>Conteste la siguiente lista de cotejo</a:t>
            </a:r>
            <a:r>
              <a:rPr lang="es-CL" b="1" dirty="0"/>
              <a:t>:</a:t>
            </a:r>
            <a:r>
              <a:rPr lang="es-CL" b="1" dirty="0" smtClean="0"/>
              <a:t> </a:t>
            </a:r>
            <a:endParaRPr lang="es-CL" b="1" dirty="0"/>
          </a:p>
        </p:txBody>
      </p:sp>
      <p:sp>
        <p:nvSpPr>
          <p:cNvPr id="4" name="3 Rectángulo"/>
          <p:cNvSpPr/>
          <p:nvPr/>
        </p:nvSpPr>
        <p:spPr>
          <a:xfrm>
            <a:off x="251520" y="4549676"/>
            <a:ext cx="8820472" cy="1754326"/>
          </a:xfrm>
          <a:prstGeom prst="rect">
            <a:avLst/>
          </a:prstGeom>
        </p:spPr>
        <p:txBody>
          <a:bodyPr wrap="square">
            <a:spAutoFit/>
          </a:bodyPr>
          <a:lstStyle/>
          <a:p>
            <a:r>
              <a:rPr lang="es-CL" b="1" dirty="0">
                <a:latin typeface="Calisto MT" pitchFamily="18" charset="0"/>
              </a:rPr>
              <a:t>Cuando envíes tu </a:t>
            </a:r>
            <a:r>
              <a:rPr lang="es-CL" b="1" dirty="0" smtClean="0">
                <a:latin typeface="Calisto MT" pitchFamily="18" charset="0"/>
              </a:rPr>
              <a:t>correo a </a:t>
            </a:r>
            <a:r>
              <a:rPr lang="es-CL" b="1" dirty="0" smtClean="0">
                <a:solidFill>
                  <a:prstClr val="black"/>
                </a:solidFill>
                <a:latin typeface="Calisto MT" pitchFamily="18" charset="0"/>
              </a:rPr>
              <a:t> </a:t>
            </a:r>
            <a:r>
              <a:rPr lang="es-CL" b="1" dirty="0">
                <a:solidFill>
                  <a:schemeClr val="accent1">
                    <a:lumMod val="75000"/>
                  </a:schemeClr>
                </a:solidFill>
                <a:latin typeface="Calisto MT" pitchFamily="18" charset="0"/>
                <a:hlinkClick r:id="rId2"/>
              </a:rPr>
              <a:t>nancycalderon@maxsalas.cl</a:t>
            </a:r>
            <a:r>
              <a:rPr lang="es-CL" b="1" dirty="0">
                <a:solidFill>
                  <a:prstClr val="black"/>
                </a:solidFill>
                <a:latin typeface="Calisto MT" pitchFamily="18" charset="0"/>
              </a:rPr>
              <a:t> </a:t>
            </a:r>
            <a:r>
              <a:rPr lang="es-CL" b="1" dirty="0" smtClean="0">
                <a:latin typeface="Calisto MT" pitchFamily="18" charset="0"/>
              </a:rPr>
              <a:t>con </a:t>
            </a:r>
            <a:r>
              <a:rPr lang="es-CL" b="1" dirty="0">
                <a:latin typeface="Calisto MT" pitchFamily="18" charset="0"/>
              </a:rPr>
              <a:t>las respuestas; No olvides </a:t>
            </a:r>
            <a:r>
              <a:rPr lang="es-CL" b="1" dirty="0" smtClean="0">
                <a:latin typeface="Calisto MT" pitchFamily="18" charset="0"/>
              </a:rPr>
              <a:t>poner</a:t>
            </a:r>
            <a:r>
              <a:rPr lang="es-CL" b="1" dirty="0">
                <a:latin typeface="Calisto MT" pitchFamily="18" charset="0"/>
              </a:rPr>
              <a:t> </a:t>
            </a:r>
            <a:r>
              <a:rPr lang="es-CL" b="1" dirty="0" smtClean="0">
                <a:latin typeface="Calisto MT" pitchFamily="18" charset="0"/>
              </a:rPr>
              <a:t>en asunto : Actividad 3 </a:t>
            </a:r>
            <a:r>
              <a:rPr lang="es-CL" b="1" dirty="0" smtClean="0">
                <a:latin typeface="Calisto MT" pitchFamily="18" charset="0"/>
              </a:rPr>
              <a:t>segundo</a:t>
            </a:r>
            <a:r>
              <a:rPr lang="es-CL" b="1" dirty="0" smtClean="0">
                <a:latin typeface="Calisto MT" pitchFamily="18" charset="0"/>
              </a:rPr>
              <a:t> </a:t>
            </a:r>
            <a:r>
              <a:rPr lang="es-CL" b="1" dirty="0" smtClean="0">
                <a:latin typeface="Calisto MT" pitchFamily="18" charset="0"/>
              </a:rPr>
              <a:t>medio.  </a:t>
            </a:r>
            <a:endParaRPr lang="es-CL" b="1" dirty="0">
              <a:latin typeface="Calisto MT" pitchFamily="18" charset="0"/>
            </a:endParaRPr>
          </a:p>
          <a:p>
            <a:r>
              <a:rPr lang="es-CL" b="1" dirty="0" smtClean="0">
                <a:latin typeface="Calisto MT" pitchFamily="18" charset="0"/>
              </a:rPr>
              <a:t>Nombre: </a:t>
            </a:r>
          </a:p>
          <a:p>
            <a:r>
              <a:rPr lang="es-CL" b="1" dirty="0" smtClean="0">
                <a:latin typeface="Calisto MT" pitchFamily="18" charset="0"/>
              </a:rPr>
              <a:t>Curso</a:t>
            </a:r>
            <a:r>
              <a:rPr lang="es-CL" b="1" dirty="0" smtClean="0">
                <a:latin typeface="Calisto MT" pitchFamily="18" charset="0"/>
              </a:rPr>
              <a:t>:</a:t>
            </a:r>
            <a:endParaRPr lang="es-CL" b="1" dirty="0" smtClean="0">
              <a:solidFill>
                <a:prstClr val="black"/>
              </a:solidFill>
              <a:latin typeface="Calisto MT" pitchFamily="18" charset="0"/>
            </a:endParaRPr>
          </a:p>
          <a:p>
            <a:r>
              <a:rPr lang="es-CL" b="1" dirty="0" smtClean="0">
                <a:solidFill>
                  <a:prstClr val="black"/>
                </a:solidFill>
                <a:latin typeface="Calisto MT" pitchFamily="18" charset="0"/>
              </a:rPr>
              <a:t>plazo </a:t>
            </a:r>
            <a:r>
              <a:rPr lang="es-CL" b="1" dirty="0">
                <a:solidFill>
                  <a:prstClr val="black"/>
                </a:solidFill>
                <a:latin typeface="Calisto MT" pitchFamily="18" charset="0"/>
              </a:rPr>
              <a:t>de entrega </a:t>
            </a:r>
            <a:r>
              <a:rPr lang="es-CL" b="1" dirty="0" smtClean="0">
                <a:solidFill>
                  <a:prstClr val="black"/>
                </a:solidFill>
                <a:latin typeface="Calisto MT" pitchFamily="18" charset="0"/>
              </a:rPr>
              <a:t>Martes 30 de junio.</a:t>
            </a:r>
            <a:r>
              <a:rPr lang="es-CL" b="1" dirty="0">
                <a:solidFill>
                  <a:prstClr val="black"/>
                </a:solidFill>
                <a:latin typeface="Calisto MT" pitchFamily="18" charset="0"/>
              </a:rPr>
              <a:t/>
            </a:r>
            <a:br>
              <a:rPr lang="es-CL" b="1" dirty="0">
                <a:solidFill>
                  <a:prstClr val="black"/>
                </a:solidFill>
                <a:latin typeface="Calisto MT" pitchFamily="18" charset="0"/>
              </a:rPr>
            </a:br>
            <a:r>
              <a:rPr lang="es-CL" b="1" dirty="0" smtClean="0">
                <a:latin typeface="Calisto MT" pitchFamily="18" charset="0"/>
              </a:rPr>
              <a:t>Atentamente  </a:t>
            </a:r>
            <a:r>
              <a:rPr lang="es-CL" b="1" dirty="0">
                <a:latin typeface="Calisto MT" pitchFamily="18" charset="0"/>
              </a:rPr>
              <a:t>profesora Nancy Calderón G</a:t>
            </a:r>
            <a:r>
              <a:rPr lang="es-CL" b="1" dirty="0" smtClean="0">
                <a:latin typeface="Calisto MT" pitchFamily="18" charset="0"/>
              </a:rPr>
              <a:t>.</a:t>
            </a:r>
          </a:p>
        </p:txBody>
      </p:sp>
    </p:spTree>
    <p:extLst>
      <p:ext uri="{BB962C8B-B14F-4D97-AF65-F5344CB8AC3E}">
        <p14:creationId xmlns:p14="http://schemas.microsoft.com/office/powerpoint/2010/main" val="140852683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284</TotalTime>
  <Words>1221</Words>
  <Application>Microsoft Office PowerPoint</Application>
  <PresentationFormat>Presentación en pantalla (4:3)</PresentationFormat>
  <Paragraphs>68</Paragraphs>
  <Slides>9</Slides>
  <Notes>1</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Nancy</dc:creator>
  <cp:lastModifiedBy>Nancy</cp:lastModifiedBy>
  <cp:revision>28</cp:revision>
  <dcterms:created xsi:type="dcterms:W3CDTF">2020-05-31T22:41:27Z</dcterms:created>
  <dcterms:modified xsi:type="dcterms:W3CDTF">2020-06-01T03:26:14Z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