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4" r:id="rId1"/>
  </p:sldMasterIdLst>
  <p:sldIdLst>
    <p:sldId id="256" r:id="rId2"/>
    <p:sldId id="257" r:id="rId3"/>
    <p:sldId id="258" r:id="rId4"/>
    <p:sldId id="259" r:id="rId5"/>
    <p:sldId id="264" r:id="rId6"/>
    <p:sldId id="260" r:id="rId7"/>
    <p:sldId id="261" r:id="rId8"/>
    <p:sldId id="263" r:id="rId9"/>
    <p:sldId id="265" r:id="rId10"/>
    <p:sldId id="262" r:id="rId11"/>
    <p:sldId id="271" r:id="rId12"/>
    <p:sldId id="270" r:id="rId13"/>
    <p:sldId id="269" r:id="rId14"/>
    <p:sldId id="268" r:id="rId15"/>
    <p:sldId id="266" r:id="rId16"/>
    <p:sldId id="267"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1446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54694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325075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95593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9B482E8-6E0E-1B4F-B1FD-C69DB9E858D9}" type="datetimeFigureOut">
              <a:rPr lang="en-US" smtClean="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862818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09B482E8-6E0E-1B4F-B1FD-C69DB9E858D9}" type="datetimeFigureOut">
              <a:rPr lang="en-US" smtClean="0"/>
              <a:pPr/>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39063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09B482E8-6E0E-1B4F-B1FD-C69DB9E858D9}" type="datetimeFigureOut">
              <a:rPr lang="en-US" smtClean="0"/>
              <a:pPr/>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04016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8883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7159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071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022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6071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6507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228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1858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smtClean="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3048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4141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6/7/2020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7542337"/>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f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chemeClr val="bg2">
              <a:lumMod val="75000"/>
            </a:schemeClr>
          </a:fgClr>
          <a:bgClr>
            <a:schemeClr val="bg1">
              <a:lumMod val="95000"/>
              <a:lumOff val="5000"/>
            </a:schemeClr>
          </a:bgClr>
        </a:patt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30959" y="990012"/>
            <a:ext cx="9886868" cy="2387600"/>
          </a:xfrm>
        </p:spPr>
        <p:txBody>
          <a:bodyPr>
            <a:normAutofit fontScale="90000"/>
          </a:bodyPr>
          <a:lstStyle/>
          <a:p>
            <a:r>
              <a:rPr lang="es-CL" dirty="0"/>
              <a:t>Como afrontar la cuarentena de </a:t>
            </a:r>
            <a:r>
              <a:rPr lang="es-CL"/>
              <a:t>manera saludable, </a:t>
            </a:r>
            <a:r>
              <a:rPr lang="es-CL" dirty="0"/>
              <a:t>en movimiento y sin estrés</a:t>
            </a:r>
          </a:p>
        </p:txBody>
      </p:sp>
      <p:sp>
        <p:nvSpPr>
          <p:cNvPr id="3" name="Subtítulo 2"/>
          <p:cNvSpPr>
            <a:spLocks noGrp="1"/>
          </p:cNvSpPr>
          <p:nvPr>
            <p:ph type="subTitle" idx="1"/>
          </p:nvPr>
        </p:nvSpPr>
        <p:spPr>
          <a:xfrm>
            <a:off x="0" y="5575217"/>
            <a:ext cx="9001462" cy="1655762"/>
          </a:xfrm>
        </p:spPr>
        <p:txBody>
          <a:bodyPr>
            <a:normAutofit fontScale="92500"/>
          </a:bodyPr>
          <a:lstStyle/>
          <a:p>
            <a:pPr algn="l"/>
            <a:br>
              <a:rPr lang="es-CL" dirty="0"/>
            </a:br>
            <a:r>
              <a:rPr lang="es-CL" dirty="0"/>
              <a:t>Marco Orellana. (Profesor de Educación física y vida saludable)</a:t>
            </a:r>
            <a:br>
              <a:rPr lang="es-CL" dirty="0"/>
            </a:br>
            <a:r>
              <a:rPr lang="es-CL" dirty="0"/>
              <a:t>Francisco Orellana. (Estudiante de Kinesiología)</a:t>
            </a:r>
          </a:p>
        </p:txBody>
      </p:sp>
      <p:sp>
        <p:nvSpPr>
          <p:cNvPr id="4" name="Rectángulo 3">
            <a:extLst>
              <a:ext uri="{FF2B5EF4-FFF2-40B4-BE49-F238E27FC236}">
                <a16:creationId xmlns:a16="http://schemas.microsoft.com/office/drawing/2014/main" id="{EE3F9001-3223-48E6-B1AA-A1CD2563D68E}"/>
              </a:ext>
            </a:extLst>
          </p:cNvPr>
          <p:cNvSpPr/>
          <p:nvPr/>
        </p:nvSpPr>
        <p:spPr>
          <a:xfrm>
            <a:off x="0" y="3273062"/>
            <a:ext cx="6096000" cy="1663597"/>
          </a:xfrm>
          <a:prstGeom prst="rect">
            <a:avLst/>
          </a:prstGeom>
        </p:spPr>
        <p:txBody>
          <a:bodyPr>
            <a:spAutoFit/>
          </a:bodyPr>
          <a:lstStyle/>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Objetivo de aprendizaje.</a:t>
            </a: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Desarrollar la resistencia cardiovascular, la fuerza muscular, la velocidad y la flexibilidad para alcanzar una condición física saludable, considerando: - frecuencia - intensidad - tiempo de duración y recuperación.</a:t>
            </a:r>
          </a:p>
        </p:txBody>
      </p:sp>
    </p:spTree>
    <p:extLst>
      <p:ext uri="{BB962C8B-B14F-4D97-AF65-F5344CB8AC3E}">
        <p14:creationId xmlns:p14="http://schemas.microsoft.com/office/powerpoint/2010/main" val="298663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Paso 5</a:t>
            </a:r>
          </a:p>
        </p:txBody>
      </p:sp>
      <p:sp>
        <p:nvSpPr>
          <p:cNvPr id="3" name="Marcador de contenido 2"/>
          <p:cNvSpPr>
            <a:spLocks noGrp="1"/>
          </p:cNvSpPr>
          <p:nvPr>
            <p:ph idx="1"/>
          </p:nvPr>
        </p:nvSpPr>
        <p:spPr>
          <a:xfrm>
            <a:off x="913794" y="1935921"/>
            <a:ext cx="10353762" cy="4172389"/>
          </a:xfrm>
        </p:spPr>
        <p:txBody>
          <a:bodyPr>
            <a:normAutofit/>
          </a:bodyPr>
          <a:lstStyle/>
          <a:p>
            <a:r>
              <a:rPr lang="es-CL" dirty="0">
                <a:effectLst/>
              </a:rPr>
              <a:t>¿Te parece si nos alimentamos un poco para seguir con nuestro día? </a:t>
            </a:r>
            <a:br>
              <a:rPr lang="es-CL" dirty="0">
                <a:effectLst/>
              </a:rPr>
            </a:br>
            <a:r>
              <a:rPr lang="es-CL" dirty="0">
                <a:effectLst/>
              </a:rPr>
              <a:t>Primero nos haremos un lavado de manos clínico una vez más, recuerden que hay que ser muy higiénico.</a:t>
            </a:r>
          </a:p>
          <a:p>
            <a:r>
              <a:rPr lang="es-CL" dirty="0">
                <a:effectLst/>
              </a:rPr>
              <a:t>Vamos a la cocina y sirvámonos una taza de té o leche, y mientras la ingerimos podemos escribir nuestros objetivos diarios en una hoja, libreta, cuaderno. Ponemos en ella todo lo que tenemos que hacer el día de hoy y como quieres sentirte al final del día. Proponte objetivos para que sea un día proactivo! </a:t>
            </a:r>
          </a:p>
          <a:p>
            <a:endParaRPr lang="es-ES" dirty="0">
              <a:effectLst/>
            </a:endParaRPr>
          </a:p>
        </p:txBody>
      </p:sp>
      <p:sp>
        <p:nvSpPr>
          <p:cNvPr id="6" name="Rectángulo 5"/>
          <p:cNvSpPr/>
          <p:nvPr/>
        </p:nvSpPr>
        <p:spPr>
          <a:xfrm>
            <a:off x="1134979" y="4771529"/>
            <a:ext cx="5795211" cy="1815882"/>
          </a:xfrm>
          <a:prstGeom prst="rect">
            <a:avLst/>
          </a:prstGeom>
        </p:spPr>
        <p:txBody>
          <a:bodyPr wrap="square">
            <a:spAutoFit/>
          </a:bodyPr>
          <a:lstStyle/>
          <a:p>
            <a:r>
              <a:rPr lang="es-CL" sz="1600" dirty="0"/>
              <a:t>En este escrito puedes poner también agradecimientos del día a día, para valorar todo lo que te rodea, tu casa, tu familia, tus mascotas, lo que te gusta mas de ellos, escribe lo que te salga del corazón sobre lo que te va a rodear el día de hoy, ya que esta hoja la pondremos a nuestra vista, y cada vez que tengas que leer tus quehaceres, puedas recordar lo que te hace feliz!</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185" y="4760420"/>
            <a:ext cx="2906889" cy="1934402"/>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118939" y="4576221"/>
            <a:ext cx="1725752" cy="1151400"/>
          </a:xfrm>
          <a:prstGeom prst="rect">
            <a:avLst/>
          </a:prstGeom>
        </p:spPr>
      </p:pic>
    </p:spTree>
    <p:extLst>
      <p:ext uri="{BB962C8B-B14F-4D97-AF65-F5344CB8AC3E}">
        <p14:creationId xmlns:p14="http://schemas.microsoft.com/office/powerpoint/2010/main" val="52285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96" y="344905"/>
            <a:ext cx="10353761" cy="1326321"/>
          </a:xfrm>
        </p:spPr>
        <p:txBody>
          <a:bodyPr/>
          <a:lstStyle/>
          <a:p>
            <a:r>
              <a:rPr lang="es-CL" dirty="0"/>
              <a:t>Paso 6</a:t>
            </a:r>
            <a:br>
              <a:rPr lang="es-CL" dirty="0"/>
            </a:br>
            <a:endParaRPr lang="es-CL" dirty="0"/>
          </a:p>
        </p:txBody>
      </p:sp>
      <p:sp>
        <p:nvSpPr>
          <p:cNvPr id="3" name="Marcador de contenido 2"/>
          <p:cNvSpPr>
            <a:spLocks noGrp="1"/>
          </p:cNvSpPr>
          <p:nvPr>
            <p:ph idx="1"/>
          </p:nvPr>
        </p:nvSpPr>
        <p:spPr>
          <a:xfrm>
            <a:off x="685195" y="1201995"/>
            <a:ext cx="10353762" cy="4172389"/>
          </a:xfrm>
        </p:spPr>
        <p:txBody>
          <a:bodyPr>
            <a:normAutofit/>
          </a:bodyPr>
          <a:lstStyle/>
          <a:p>
            <a:r>
              <a:rPr lang="es-CL" sz="1600" dirty="0">
                <a:effectLst/>
              </a:rPr>
              <a:t>Vamos a movernos un poco, ya tenemos nuestra mente activa, lo cual nos ayuda a mentalizarnos para activar nuestro cuerpo con un poco de ejercicio.</a:t>
            </a:r>
          </a:p>
          <a:p>
            <a:r>
              <a:rPr lang="es-CL" sz="1600" dirty="0">
                <a:effectLst/>
              </a:rPr>
              <a:t>Haremos ejercicios de movilidad articular, y una </a:t>
            </a:r>
            <a:br>
              <a:rPr lang="es-CL" sz="1600" dirty="0">
                <a:effectLst/>
              </a:rPr>
            </a:br>
            <a:r>
              <a:rPr lang="es-CL" sz="1600" dirty="0">
                <a:effectLst/>
              </a:rPr>
              <a:t>rutina de ejercicios HIIT(Entrenamiento de </a:t>
            </a:r>
            <a:br>
              <a:rPr lang="es-CL" sz="1600" dirty="0">
                <a:effectLst/>
              </a:rPr>
            </a:br>
            <a:r>
              <a:rPr lang="es-CL" sz="1600" dirty="0">
                <a:effectLst/>
              </a:rPr>
              <a:t>intervalos de alta intensidad) y finalizaremos </a:t>
            </a:r>
            <a:br>
              <a:rPr lang="es-CL" sz="1600" dirty="0">
                <a:effectLst/>
              </a:rPr>
            </a:br>
            <a:r>
              <a:rPr lang="es-CL" sz="1600" dirty="0">
                <a:effectLst/>
              </a:rPr>
              <a:t>con estiramientos.</a:t>
            </a:r>
          </a:p>
          <a:p>
            <a:endParaRPr lang="es-ES" dirty="0">
              <a:effectLst/>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5714999" y="2121896"/>
            <a:ext cx="6414024" cy="4117055"/>
          </a:xfrm>
          <a:prstGeom prst="rect">
            <a:avLst/>
          </a:prstGeom>
        </p:spPr>
      </p:pic>
      <p:sp>
        <p:nvSpPr>
          <p:cNvPr id="5" name="Rectángulo 4"/>
          <p:cNvSpPr/>
          <p:nvPr/>
        </p:nvSpPr>
        <p:spPr>
          <a:xfrm>
            <a:off x="5714999" y="6268758"/>
            <a:ext cx="6414024" cy="584775"/>
          </a:xfrm>
          <a:prstGeom prst="rect">
            <a:avLst/>
          </a:prstGeom>
        </p:spPr>
        <p:txBody>
          <a:bodyPr wrap="square">
            <a:spAutoFit/>
          </a:bodyPr>
          <a:lstStyle/>
          <a:p>
            <a:r>
              <a:rPr lang="es-CL" sz="1400" dirty="0">
                <a:latin typeface="Calibri" panose="020F0502020204030204" pitchFamily="34" charset="0"/>
                <a:ea typeface="Calibri" panose="020F0502020204030204" pitchFamily="34" charset="0"/>
                <a:cs typeface="Times New Roman" panose="02020603050405020304" pitchFamily="18" charset="0"/>
              </a:rPr>
              <a:t>Realizamos 8 segundos u 8 veces cada movimiento y ya estamos listos para poder efectuar nuestra rutina de ejercicios</a:t>
            </a:r>
            <a:r>
              <a:rPr lang="es-CL" dirty="0">
                <a:latin typeface="Calibri" panose="020F0502020204030204" pitchFamily="34" charset="0"/>
                <a:ea typeface="Calibri" panose="020F0502020204030204" pitchFamily="34" charset="0"/>
                <a:cs typeface="Times New Roman" panose="02020603050405020304" pitchFamily="18" charset="0"/>
              </a:rPr>
              <a:t>.</a:t>
            </a:r>
            <a:endParaRPr lang="es-CL" dirty="0"/>
          </a:p>
        </p:txBody>
      </p:sp>
      <p:sp>
        <p:nvSpPr>
          <p:cNvPr id="6" name="Título 1"/>
          <p:cNvSpPr txBox="1">
            <a:spLocks/>
          </p:cNvSpPr>
          <p:nvPr/>
        </p:nvSpPr>
        <p:spPr>
          <a:xfrm>
            <a:off x="-806715" y="3886079"/>
            <a:ext cx="7295093"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CL" sz="3200" dirty="0">
                <a:effectLst/>
              </a:rPr>
              <a:t>ejercicios de </a:t>
            </a:r>
            <a:br>
              <a:rPr lang="es-CL" sz="3200" dirty="0">
                <a:effectLst/>
              </a:rPr>
            </a:br>
            <a:r>
              <a:rPr lang="es-CL" sz="3200" dirty="0">
                <a:effectLst/>
              </a:rPr>
              <a:t>movilidad articular</a:t>
            </a:r>
            <a:endParaRPr lang="es-CL" sz="3200" dirty="0"/>
          </a:p>
        </p:txBody>
      </p:sp>
    </p:spTree>
    <p:extLst>
      <p:ext uri="{BB962C8B-B14F-4D97-AF65-F5344CB8AC3E}">
        <p14:creationId xmlns:p14="http://schemas.microsoft.com/office/powerpoint/2010/main" val="346658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5158"/>
            <a:ext cx="12425819" cy="1535088"/>
          </a:xfrm>
        </p:spPr>
        <p:txBody>
          <a:bodyPr>
            <a:normAutofit fontScale="90000"/>
          </a:bodyPr>
          <a:lstStyle/>
          <a:p>
            <a:r>
              <a:rPr lang="es-CL" sz="3600" dirty="0">
                <a:effectLst/>
              </a:rPr>
              <a:t>rutina de ejercicios HIIT</a:t>
            </a:r>
            <a:br>
              <a:rPr lang="es-CL" sz="3600" dirty="0">
                <a:effectLst/>
              </a:rPr>
            </a:br>
            <a:r>
              <a:rPr lang="es-CL" sz="3600" dirty="0">
                <a:effectLst/>
              </a:rPr>
              <a:t>(Entrenamiento de </a:t>
            </a:r>
            <a:br>
              <a:rPr lang="es-CL" sz="3600" dirty="0">
                <a:effectLst/>
              </a:rPr>
            </a:br>
            <a:r>
              <a:rPr lang="es-CL" sz="3600" dirty="0">
                <a:effectLst/>
              </a:rPr>
              <a:t>intervalos de alta intensidad)</a:t>
            </a:r>
            <a:endParaRPr lang="es-CL" dirty="0"/>
          </a:p>
        </p:txBody>
      </p:sp>
      <p:sp>
        <p:nvSpPr>
          <p:cNvPr id="3" name="Marcador de contenido 2"/>
          <p:cNvSpPr>
            <a:spLocks noGrp="1"/>
          </p:cNvSpPr>
          <p:nvPr>
            <p:ph idx="1"/>
          </p:nvPr>
        </p:nvSpPr>
        <p:spPr>
          <a:xfrm>
            <a:off x="4220813" y="1837691"/>
            <a:ext cx="7866803" cy="4026465"/>
          </a:xfrm>
        </p:spPr>
        <p:txBody>
          <a:bodyPr>
            <a:normAutofit fontScale="85000" lnSpcReduction="20000"/>
          </a:bodyPr>
          <a:lstStyle/>
          <a:p>
            <a:r>
              <a:rPr lang="es-CL" dirty="0">
                <a:effectLst/>
              </a:rPr>
              <a:t>Esta rutina no puede tardar más de 18 min, nos demoramos 2 min y medio como máximo por cada tipo de ejercicio y los descansos son de máximo </a:t>
            </a:r>
            <a:br>
              <a:rPr lang="es-CL" dirty="0">
                <a:effectLst/>
              </a:rPr>
            </a:br>
            <a:r>
              <a:rPr lang="es-CL" dirty="0">
                <a:effectLst/>
              </a:rPr>
              <a:t>1 min.</a:t>
            </a:r>
          </a:p>
          <a:p>
            <a:r>
              <a:rPr lang="es-CL" dirty="0">
                <a:effectLst/>
              </a:rPr>
              <a:t>Aquí hay 4 rutinas distintas, y ocuparemos el “circuito 1” como ejemplo para que puedas comprender:</a:t>
            </a:r>
            <a:br>
              <a:rPr lang="es-CL" dirty="0">
                <a:effectLst/>
              </a:rPr>
            </a:br>
            <a:br>
              <a:rPr lang="es-CL" dirty="0">
                <a:effectLst/>
              </a:rPr>
            </a:br>
            <a:r>
              <a:rPr lang="es-CL" sz="1900" dirty="0">
                <a:effectLst/>
              </a:rPr>
              <a:t>-30 zancadas alternas: no significa que sean 30 con cada pierna, sino que 30 en total, en esto debemos demorarnos máximo 2 min y medio.</a:t>
            </a:r>
            <a:br>
              <a:rPr lang="es-CL" sz="1900" dirty="0">
                <a:effectLst/>
              </a:rPr>
            </a:br>
            <a:br>
              <a:rPr lang="es-CL" sz="1900" dirty="0">
                <a:effectLst/>
              </a:rPr>
            </a:br>
            <a:r>
              <a:rPr lang="es-CL" sz="1900" dirty="0">
                <a:effectLst/>
              </a:rPr>
              <a:t>-30 tabla pegada: son 30 repeticiones, en las cuales debemos demorarnos no mas de 2 min y medio también.</a:t>
            </a:r>
            <a:br>
              <a:rPr lang="es-CL" sz="1900" dirty="0">
                <a:effectLst/>
              </a:rPr>
            </a:br>
            <a:br>
              <a:rPr lang="es-CL" sz="1900" dirty="0">
                <a:effectLst/>
              </a:rPr>
            </a:br>
            <a:r>
              <a:rPr lang="es-CL" sz="1900" dirty="0">
                <a:effectLst/>
              </a:rPr>
              <a:t>- Ya llevamos 5 min de ejercicio, descansamos 1 min, ya llevamos 6 minutos de ejercicio. ¿ahora que hacemos? Repetir 2 veces más lo mismo y estamos listos!! Pasamos a flexibilizar nuestros músculos.</a:t>
            </a:r>
            <a:endParaRPr lang="es-ES" sz="1900" dirty="0">
              <a:effectLst/>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t="8304" b="10272"/>
          <a:stretch/>
        </p:blipFill>
        <p:spPr bwMode="auto">
          <a:xfrm>
            <a:off x="175364" y="1543006"/>
            <a:ext cx="3870085" cy="5254235"/>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7198290" y="5904214"/>
            <a:ext cx="5043814" cy="830997"/>
          </a:xfrm>
          <a:prstGeom prst="rect">
            <a:avLst/>
          </a:prstGeom>
        </p:spPr>
        <p:txBody>
          <a:bodyPr wrap="square">
            <a:spAutoFit/>
          </a:bodyPr>
          <a:lstStyle/>
          <a:p>
            <a:r>
              <a:rPr lang="es-CL" sz="1200" dirty="0">
                <a:latin typeface="Calibri" panose="020F0502020204030204" pitchFamily="34" charset="0"/>
                <a:ea typeface="Calibri" panose="020F0502020204030204" pitchFamily="34" charset="0"/>
                <a:cs typeface="Times New Roman" panose="02020603050405020304" pitchFamily="18" charset="0"/>
              </a:rPr>
              <a:t>Si esta rutina de ejercicio se te hace repetitiva, recomiendo un canal de </a:t>
            </a:r>
            <a:r>
              <a:rPr lang="es-CL" sz="1200" dirty="0" err="1">
                <a:latin typeface="Calibri" panose="020F0502020204030204" pitchFamily="34" charset="0"/>
                <a:ea typeface="Calibri" panose="020F0502020204030204" pitchFamily="34" charset="0"/>
                <a:cs typeface="Times New Roman" panose="02020603050405020304" pitchFamily="18" charset="0"/>
              </a:rPr>
              <a:t>Youtube</a:t>
            </a:r>
            <a:r>
              <a:rPr lang="es-CL" sz="1200" dirty="0">
                <a:latin typeface="Calibri" panose="020F0502020204030204" pitchFamily="34" charset="0"/>
                <a:ea typeface="Calibri" panose="020F0502020204030204" pitchFamily="34" charset="0"/>
                <a:cs typeface="Times New Roman" panose="02020603050405020304" pitchFamily="18" charset="0"/>
              </a:rPr>
              <a:t>: “Entrena con Sergio Peinado”, tiene rutinas de ejercicios igual de cortas que esta y muy efectivas y variadas. También te ayuda a tomar hábitos saludables y enseña sobre comidas nutritivas para nuestro organismo.</a:t>
            </a:r>
            <a:endParaRPr lang="es-CL" sz="1200" dirty="0"/>
          </a:p>
        </p:txBody>
      </p:sp>
    </p:spTree>
    <p:extLst>
      <p:ext uri="{BB962C8B-B14F-4D97-AF65-F5344CB8AC3E}">
        <p14:creationId xmlns:p14="http://schemas.microsoft.com/office/powerpoint/2010/main" val="279906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ffectLst/>
              </a:rPr>
              <a:t>Trabajo de flexibilidad</a:t>
            </a:r>
            <a:endParaRPr lang="es-CL" dirty="0"/>
          </a:p>
        </p:txBody>
      </p:sp>
      <p:sp>
        <p:nvSpPr>
          <p:cNvPr id="3" name="Marcador de contenido 2"/>
          <p:cNvSpPr>
            <a:spLocks noGrp="1"/>
          </p:cNvSpPr>
          <p:nvPr>
            <p:ph idx="1"/>
          </p:nvPr>
        </p:nvSpPr>
        <p:spPr>
          <a:xfrm>
            <a:off x="516748" y="1935921"/>
            <a:ext cx="10353762" cy="4172389"/>
          </a:xfrm>
        </p:spPr>
        <p:txBody>
          <a:bodyPr>
            <a:normAutofit/>
          </a:bodyPr>
          <a:lstStyle/>
          <a:p>
            <a:r>
              <a:rPr lang="es-CL" dirty="0">
                <a:effectLst/>
              </a:rPr>
              <a:t>Cada elongación la hacemos por 8 segundos</a:t>
            </a:r>
            <a:br>
              <a:rPr lang="es-CL" dirty="0">
                <a:effectLst/>
              </a:rPr>
            </a:br>
            <a:r>
              <a:rPr lang="es-CL" dirty="0">
                <a:effectLst/>
              </a:rPr>
              <a:t>y listo, ya hemos hecho 21 minutos de ejercicio!</a:t>
            </a:r>
            <a:br>
              <a:rPr lang="es-CL" dirty="0">
                <a:effectLst/>
              </a:rPr>
            </a:br>
            <a:endParaRPr lang="es-ES" dirty="0">
              <a:effectLst/>
            </a:endParaRPr>
          </a:p>
        </p:txBody>
      </p:sp>
      <p:pic>
        <p:nvPicPr>
          <p:cNvPr id="4" name="Imagen 3"/>
          <p:cNvPicPr/>
          <p:nvPr/>
        </p:nvPicPr>
        <p:blipFill rotWithShape="1">
          <a:blip r:embed="rId2">
            <a:extLst>
              <a:ext uri="{28A0092B-C50C-407E-A947-70E740481C1C}">
                <a14:useLocalDpi xmlns:a14="http://schemas.microsoft.com/office/drawing/2010/main" val="0"/>
              </a:ext>
            </a:extLst>
          </a:blip>
          <a:srcRect t="6432" b="5814"/>
          <a:stretch/>
        </p:blipFill>
        <p:spPr>
          <a:xfrm>
            <a:off x="6737684" y="2032174"/>
            <a:ext cx="4734408" cy="452503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138" y="3526048"/>
            <a:ext cx="4762500" cy="318135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48" y="3045236"/>
            <a:ext cx="2857500" cy="1600200"/>
          </a:xfrm>
          <a:prstGeom prst="rect">
            <a:avLst/>
          </a:prstGeom>
        </p:spPr>
      </p:pic>
    </p:spTree>
    <p:extLst>
      <p:ext uri="{BB962C8B-B14F-4D97-AF65-F5344CB8AC3E}">
        <p14:creationId xmlns:p14="http://schemas.microsoft.com/office/powerpoint/2010/main" val="415235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Paso 7</a:t>
            </a:r>
            <a:br>
              <a:rPr lang="es-CL" dirty="0"/>
            </a:br>
            <a:endParaRPr lang="es-CL" dirty="0"/>
          </a:p>
        </p:txBody>
      </p:sp>
      <p:sp>
        <p:nvSpPr>
          <p:cNvPr id="3" name="Marcador de contenido 2"/>
          <p:cNvSpPr>
            <a:spLocks noGrp="1"/>
          </p:cNvSpPr>
          <p:nvPr>
            <p:ph idx="1"/>
          </p:nvPr>
        </p:nvSpPr>
        <p:spPr>
          <a:xfrm>
            <a:off x="913794" y="1659195"/>
            <a:ext cx="10353762" cy="4172389"/>
          </a:xfrm>
        </p:spPr>
        <p:txBody>
          <a:bodyPr>
            <a:normAutofit/>
          </a:bodyPr>
          <a:lstStyle/>
          <a:p>
            <a:r>
              <a:rPr lang="es-CL" dirty="0">
                <a:effectLst/>
              </a:rPr>
              <a:t>¡VAMOS A COMER! Pero antes de tomar desayuno </a:t>
            </a:r>
            <a:br>
              <a:rPr lang="es-CL" dirty="0">
                <a:effectLst/>
              </a:rPr>
            </a:br>
            <a:r>
              <a:rPr lang="es-CL" dirty="0">
                <a:effectLst/>
              </a:rPr>
              <a:t>hay que efectuar antes nuevamente un lavado </a:t>
            </a:r>
            <a:br>
              <a:rPr lang="es-CL" dirty="0">
                <a:effectLst/>
              </a:rPr>
            </a:br>
            <a:r>
              <a:rPr lang="es-CL" dirty="0">
                <a:effectLst/>
              </a:rPr>
              <a:t>de manos clínico para poder ingerir alimentos </a:t>
            </a:r>
            <a:br>
              <a:rPr lang="es-CL" dirty="0">
                <a:effectLst/>
              </a:rPr>
            </a:br>
            <a:r>
              <a:rPr lang="es-CL" dirty="0">
                <a:effectLst/>
              </a:rPr>
              <a:t>de forma segura y responsable. </a:t>
            </a:r>
          </a:p>
          <a:p>
            <a:r>
              <a:rPr lang="es-CL" dirty="0">
                <a:effectLst/>
              </a:rPr>
              <a:t>Entonces en la cocina buscaremos algo que nos alimente y nos nutra, Pueden ser una porción de fruta, un batido de vegetales, tostada con huevos o palta, leche o yogurt con avena, etc.</a:t>
            </a:r>
          </a:p>
          <a:p>
            <a:pPr marL="0" indent="0">
              <a:buNone/>
            </a:pPr>
            <a:br>
              <a:rPr lang="es-CL" dirty="0">
                <a:effectLst/>
              </a:rPr>
            </a:br>
            <a:endParaRPr lang="es-ES" dirty="0">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28" y="4895597"/>
            <a:ext cx="3328401" cy="187197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3700"/>
          <a:stretch/>
        </p:blipFill>
        <p:spPr>
          <a:xfrm>
            <a:off x="3301726" y="4166594"/>
            <a:ext cx="3209330" cy="1881328"/>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r="16538"/>
          <a:stretch/>
        </p:blipFill>
        <p:spPr>
          <a:xfrm>
            <a:off x="6455035" y="5061736"/>
            <a:ext cx="2653415" cy="178805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2428" y="4170403"/>
            <a:ext cx="2826880" cy="1877519"/>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7075" y="1551979"/>
            <a:ext cx="2844832" cy="1600218"/>
          </a:xfrm>
          <a:prstGeom prst="rect">
            <a:avLst/>
          </a:prstGeom>
        </p:spPr>
      </p:pic>
    </p:spTree>
    <p:extLst>
      <p:ext uri="{BB962C8B-B14F-4D97-AF65-F5344CB8AC3E}">
        <p14:creationId xmlns:p14="http://schemas.microsoft.com/office/powerpoint/2010/main" val="48758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¡Ultimo paso!</a:t>
            </a:r>
            <a:br>
              <a:rPr lang="es-CL" dirty="0"/>
            </a:br>
            <a:endParaRPr lang="es-CL" dirty="0"/>
          </a:p>
        </p:txBody>
      </p:sp>
      <p:sp>
        <p:nvSpPr>
          <p:cNvPr id="3" name="Marcador de contenido 2"/>
          <p:cNvSpPr>
            <a:spLocks noGrp="1"/>
          </p:cNvSpPr>
          <p:nvPr>
            <p:ph idx="1"/>
          </p:nvPr>
        </p:nvSpPr>
        <p:spPr>
          <a:xfrm>
            <a:off x="829573" y="1503948"/>
            <a:ext cx="10353762" cy="5233736"/>
          </a:xfrm>
        </p:spPr>
        <p:txBody>
          <a:bodyPr>
            <a:normAutofit lnSpcReduction="10000"/>
          </a:bodyPr>
          <a:lstStyle/>
          <a:p>
            <a:r>
              <a:rPr lang="es-CL" dirty="0">
                <a:effectLst/>
              </a:rPr>
              <a:t>Después del desayuno procedemos a lavarnos los dientes y a tomarnos una ducha con agua ni tan fría ni tan caliente.</a:t>
            </a:r>
          </a:p>
          <a:p>
            <a:endParaRPr lang="es-CL" dirty="0">
              <a:effectLst/>
            </a:endParaRPr>
          </a:p>
          <a:p>
            <a:endParaRPr lang="es-CL" dirty="0">
              <a:effectLst/>
            </a:endParaRPr>
          </a:p>
          <a:p>
            <a:endParaRPr lang="es-CL" dirty="0">
              <a:effectLst/>
            </a:endParaRPr>
          </a:p>
          <a:p>
            <a:endParaRPr lang="es-CL" dirty="0">
              <a:effectLst/>
            </a:endParaRPr>
          </a:p>
          <a:p>
            <a:endParaRPr lang="es-CL" dirty="0">
              <a:effectLst/>
            </a:endParaRPr>
          </a:p>
          <a:p>
            <a:endParaRPr lang="es-CL" dirty="0">
              <a:effectLst/>
            </a:endParaRPr>
          </a:p>
          <a:p>
            <a:endParaRPr lang="es-CL" dirty="0">
              <a:effectLst/>
            </a:endParaRPr>
          </a:p>
          <a:p>
            <a:pPr marL="0" indent="0">
              <a:buNone/>
            </a:pPr>
            <a:r>
              <a:rPr lang="es-CL" dirty="0">
                <a:effectLst/>
              </a:rPr>
              <a:t>AHORA COMIENZA TU DIA DE MANERA ACTIVA, MUCHO MAS PRODUCTIVO, Y LLENO DE HORMONAS QUE TE HARÁN SER ALGUIEN MAS FELIZ Y UNA MEJOR PESONA.</a:t>
            </a:r>
          </a:p>
          <a:p>
            <a:endParaRPr lang="es-ES" dirty="0">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006" y="2214185"/>
            <a:ext cx="4165600" cy="24130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86" y="2281894"/>
            <a:ext cx="3520645" cy="2345291"/>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684" y="3166130"/>
            <a:ext cx="3539540" cy="2355403"/>
          </a:xfrm>
          <a:prstGeom prst="rect">
            <a:avLst/>
          </a:prstGeom>
        </p:spPr>
      </p:pic>
    </p:spTree>
    <p:extLst>
      <p:ext uri="{BB962C8B-B14F-4D97-AF65-F5344CB8AC3E}">
        <p14:creationId xmlns:p14="http://schemas.microsoft.com/office/powerpoint/2010/main" val="69127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95" y="356936"/>
            <a:ext cx="10353761" cy="1326321"/>
          </a:xfrm>
        </p:spPr>
        <p:txBody>
          <a:bodyPr/>
          <a:lstStyle/>
          <a:p>
            <a:r>
              <a:rPr lang="es-CL" dirty="0">
                <a:effectLst/>
              </a:rPr>
              <a:t>RECOMENDACIONES DIARIAS:</a:t>
            </a:r>
            <a:br>
              <a:rPr lang="es-CL" dirty="0">
                <a:effectLst/>
              </a:rPr>
            </a:br>
            <a:endParaRPr lang="es-CL" dirty="0"/>
          </a:p>
        </p:txBody>
      </p:sp>
      <p:sp>
        <p:nvSpPr>
          <p:cNvPr id="3" name="Marcador de contenido 2"/>
          <p:cNvSpPr>
            <a:spLocks noGrp="1"/>
          </p:cNvSpPr>
          <p:nvPr>
            <p:ph idx="1"/>
          </p:nvPr>
        </p:nvSpPr>
        <p:spPr>
          <a:xfrm>
            <a:off x="577516" y="1263316"/>
            <a:ext cx="10690040" cy="5366083"/>
          </a:xfrm>
        </p:spPr>
        <p:txBody>
          <a:bodyPr>
            <a:normAutofit fontScale="77500" lnSpcReduction="20000"/>
          </a:bodyPr>
          <a:lstStyle/>
          <a:p>
            <a:r>
              <a:rPr lang="es-CL" dirty="0">
                <a:effectLst/>
              </a:rPr>
              <a:t>Aunque sea dentro de tu casa, trata de dar mas de 10.000 pasos diarios, son los que recomienda la OMS</a:t>
            </a:r>
            <a:br>
              <a:rPr lang="es-CL" dirty="0">
                <a:effectLst/>
              </a:rPr>
            </a:br>
            <a:endParaRPr lang="es-CL" dirty="0">
              <a:effectLst/>
            </a:endParaRPr>
          </a:p>
          <a:p>
            <a:r>
              <a:rPr lang="es-CL" dirty="0">
                <a:effectLst/>
              </a:rPr>
              <a:t>Camina dentro de casa. Intenta hacerlo durante 30 minutos al día de forma continua. Aprovecha, hazlo solo u organízate para conversar con un amigo mientras das un pasos tranquilo.</a:t>
            </a:r>
            <a:br>
              <a:rPr lang="es-CL" dirty="0">
                <a:effectLst/>
              </a:rPr>
            </a:br>
            <a:endParaRPr lang="es-CL" dirty="0">
              <a:effectLst/>
            </a:endParaRPr>
          </a:p>
          <a:p>
            <a:r>
              <a:rPr lang="es-CL" dirty="0">
                <a:effectLst/>
              </a:rPr>
              <a:t>Conéctate a Internet y busca un vídeo de ejercicio sencillo. ¿Por qué no pruebas con uno de yoga para empezar?</a:t>
            </a:r>
            <a:br>
              <a:rPr lang="es-CL" dirty="0">
                <a:effectLst/>
              </a:rPr>
            </a:br>
            <a:endParaRPr lang="es-CL" dirty="0">
              <a:effectLst/>
            </a:endParaRPr>
          </a:p>
          <a:p>
            <a:r>
              <a:rPr lang="es-CL" dirty="0">
                <a:effectLst/>
              </a:rPr>
              <a:t>¡Mueve el esqueleto! Pon un poco de música en casa y déjate llevar. ¿Puede haber un ejercicio más divertido que bailar?</a:t>
            </a:r>
            <a:br>
              <a:rPr lang="es-CL" dirty="0">
                <a:effectLst/>
              </a:rPr>
            </a:br>
            <a:endParaRPr lang="es-CL" dirty="0">
              <a:effectLst/>
            </a:endParaRPr>
          </a:p>
          <a:p>
            <a:r>
              <a:rPr lang="es-CL" dirty="0">
                <a:effectLst/>
              </a:rPr>
              <a:t>Recuerda tomar 2 litros de agua al día. AGUA, NO GASEOSAS, NO REFRESCOS AZUCARADOS.</a:t>
            </a:r>
            <a:br>
              <a:rPr lang="es-CL" dirty="0">
                <a:effectLst/>
              </a:rPr>
            </a:br>
            <a:r>
              <a:rPr lang="es-CL" dirty="0">
                <a:effectLst/>
              </a:rPr>
              <a:t>Puedes hacer aguas con limón, jengibre, cúrcuma, verduras en rodajas como lo es el pepino por ejemplo y puedes agregarle plantas como la menta, la ruda, manzanilla, entre otras para agregarle sabor y para reforzar tu sistema inmunológico.</a:t>
            </a:r>
            <a:br>
              <a:rPr lang="es-CL" dirty="0">
                <a:effectLst/>
              </a:rPr>
            </a:br>
            <a:endParaRPr lang="es-CL" dirty="0">
              <a:effectLst/>
            </a:endParaRPr>
          </a:p>
          <a:p>
            <a:r>
              <a:rPr lang="es-CL" dirty="0">
                <a:effectLst/>
              </a:rPr>
              <a:t>Aliméntate de buena manera, ingiere alimentos nutritivos y saludables, como lo son las frutas y verduras, no te alimentes de comida envasada ni comida chatarra.</a:t>
            </a:r>
          </a:p>
          <a:p>
            <a:endParaRPr lang="es-ES" dirty="0">
              <a:effectLst/>
            </a:endParaRPr>
          </a:p>
        </p:txBody>
      </p:sp>
    </p:spTree>
    <p:extLst>
      <p:ext uri="{BB962C8B-B14F-4D97-AF65-F5344CB8AC3E}">
        <p14:creationId xmlns:p14="http://schemas.microsoft.com/office/powerpoint/2010/main" val="3858609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95" y="356936"/>
            <a:ext cx="10353761" cy="1326321"/>
          </a:xfrm>
        </p:spPr>
        <p:txBody>
          <a:bodyPr>
            <a:normAutofit fontScale="90000"/>
          </a:bodyPr>
          <a:lstStyle/>
          <a:p>
            <a:r>
              <a:rPr lang="es-CL" dirty="0">
                <a:effectLst/>
              </a:rPr>
              <a:t>RECOMENDACIONES PARA CONFRONTAR DE COVID-19</a:t>
            </a:r>
            <a:br>
              <a:rPr lang="es-CL" dirty="0">
                <a:effectLst/>
              </a:rPr>
            </a:br>
            <a:endParaRPr lang="es-CL" dirty="0"/>
          </a:p>
        </p:txBody>
      </p:sp>
      <p:sp>
        <p:nvSpPr>
          <p:cNvPr id="3" name="Marcador de contenido 2"/>
          <p:cNvSpPr>
            <a:spLocks noGrp="1"/>
          </p:cNvSpPr>
          <p:nvPr>
            <p:ph idx="1"/>
          </p:nvPr>
        </p:nvSpPr>
        <p:spPr>
          <a:xfrm>
            <a:off x="577516" y="1263316"/>
            <a:ext cx="10690040" cy="5366083"/>
          </a:xfrm>
        </p:spPr>
        <p:txBody>
          <a:bodyPr>
            <a:normAutofit fontScale="85000" lnSpcReduction="10000"/>
          </a:bodyPr>
          <a:lstStyle/>
          <a:p>
            <a:r>
              <a:rPr lang="es-CL" b="1" u="sng" dirty="0">
                <a:effectLst/>
              </a:rPr>
              <a:t>Lávese las manos frecuentemente</a:t>
            </a:r>
            <a:endParaRPr lang="es-CL" u="sng" dirty="0">
              <a:effectLst/>
            </a:endParaRPr>
          </a:p>
          <a:p>
            <a:pPr marL="0" indent="0">
              <a:buNone/>
            </a:pPr>
            <a:r>
              <a:rPr lang="es-CL" dirty="0">
                <a:effectLst/>
              </a:rPr>
              <a:t>Lávese las manos con frecuencia con un desinfectante de manos a base de alcohol o con agua y jabón.</a:t>
            </a:r>
            <a:br>
              <a:rPr lang="es-CL" dirty="0">
                <a:effectLst/>
              </a:rPr>
            </a:br>
            <a:r>
              <a:rPr lang="es-CL" b="1" dirty="0">
                <a:solidFill>
                  <a:srgbClr val="FF0000"/>
                </a:solidFill>
                <a:effectLst/>
              </a:rPr>
              <a:t>¿Por qué?</a:t>
            </a:r>
            <a:r>
              <a:rPr lang="es-CL" b="1" dirty="0">
                <a:effectLst/>
              </a:rPr>
              <a:t> </a:t>
            </a:r>
            <a:r>
              <a:rPr lang="es-CL" dirty="0">
                <a:effectLst/>
              </a:rPr>
              <a:t>Lavarse las manos con un desinfectante a base de alcohol o con agua y jabón mata el virus si este está en sus manos.</a:t>
            </a:r>
          </a:p>
          <a:p>
            <a:r>
              <a:rPr lang="es-CL" b="1" u="sng" dirty="0">
                <a:effectLst/>
              </a:rPr>
              <a:t>Adopte medidas de higiene respiratoria</a:t>
            </a:r>
            <a:endParaRPr lang="es-CL" u="sng" dirty="0">
              <a:effectLst/>
            </a:endParaRPr>
          </a:p>
          <a:p>
            <a:pPr marL="0" indent="0">
              <a:buNone/>
            </a:pPr>
            <a:r>
              <a:rPr lang="es-CL" dirty="0">
                <a:effectLst/>
              </a:rPr>
              <a:t>Al toser o estornudar, cúbrase la boca y la nariz con el codo flexionado o con un pañuelo; tire el pañuelo inmediatamente y lávese las manos con un desinfectante de manos a base de alcohol, o con agua y jabón.</a:t>
            </a:r>
            <a:br>
              <a:rPr lang="es-CL" dirty="0">
                <a:effectLst/>
              </a:rPr>
            </a:br>
            <a:r>
              <a:rPr lang="es-CL" b="1" dirty="0">
                <a:solidFill>
                  <a:srgbClr val="FF0000"/>
                </a:solidFill>
                <a:effectLst/>
              </a:rPr>
              <a:t>¿Por qué?</a:t>
            </a:r>
            <a:r>
              <a:rPr lang="es-CL" b="1" dirty="0">
                <a:effectLst/>
              </a:rPr>
              <a:t> </a:t>
            </a:r>
            <a:r>
              <a:rPr lang="es-CL" dirty="0">
                <a:effectLst/>
              </a:rPr>
              <a:t>Al cubrir la boca y la nariz durante la tos o el estornudo se evita la propagación de gérmenes y virus. Si usted estornuda o tose cubriéndose con las manos puede contaminar los objetos o las personas a los que toque.</a:t>
            </a:r>
          </a:p>
          <a:p>
            <a:r>
              <a:rPr lang="es-CL" b="1" u="sng" dirty="0">
                <a:effectLst/>
              </a:rPr>
              <a:t>Mantenga el distanciamiento social</a:t>
            </a:r>
            <a:endParaRPr lang="es-CL" u="sng" dirty="0">
              <a:effectLst/>
            </a:endParaRPr>
          </a:p>
          <a:p>
            <a:pPr marL="0" indent="0">
              <a:buNone/>
            </a:pPr>
            <a:r>
              <a:rPr lang="es-CL" dirty="0">
                <a:effectLst/>
              </a:rPr>
              <a:t>Mantenga al menos 1 metro (3 pies) de distancia entre usted y las demás personas, particularmente aquellas que tosan, estornuden y tengan fiebre.</a:t>
            </a:r>
            <a:br>
              <a:rPr lang="es-CL" dirty="0">
                <a:effectLst/>
              </a:rPr>
            </a:br>
            <a:r>
              <a:rPr lang="es-CL" b="1" dirty="0">
                <a:solidFill>
                  <a:srgbClr val="FF0000"/>
                </a:solidFill>
                <a:effectLst/>
              </a:rPr>
              <a:t>¿Por qué?</a:t>
            </a:r>
            <a:r>
              <a:rPr lang="es-CL" b="1" dirty="0">
                <a:effectLst/>
              </a:rPr>
              <a:t> </a:t>
            </a:r>
            <a:r>
              <a:rPr lang="es-CL" dirty="0">
                <a:effectLst/>
              </a:rPr>
              <a:t>Cuando alguien con una enfermedad respiratoria, como la infección por el 2019-nCoV, tose o estornuda, proyecta pequeñas </a:t>
            </a:r>
            <a:r>
              <a:rPr lang="es-CL" dirty="0" err="1">
                <a:effectLst/>
              </a:rPr>
              <a:t>gotículas</a:t>
            </a:r>
            <a:r>
              <a:rPr lang="es-CL" dirty="0">
                <a:effectLst/>
              </a:rPr>
              <a:t> que contienen el virus. Si está demasiado cerca, puede inhalar el virus.</a:t>
            </a:r>
          </a:p>
        </p:txBody>
      </p:sp>
    </p:spTree>
    <p:extLst>
      <p:ext uri="{BB962C8B-B14F-4D97-AF65-F5344CB8AC3E}">
        <p14:creationId xmlns:p14="http://schemas.microsoft.com/office/powerpoint/2010/main" val="390088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95" y="356936"/>
            <a:ext cx="10353761" cy="1326321"/>
          </a:xfrm>
        </p:spPr>
        <p:txBody>
          <a:bodyPr>
            <a:normAutofit fontScale="90000"/>
          </a:bodyPr>
          <a:lstStyle/>
          <a:p>
            <a:r>
              <a:rPr lang="es-CL" dirty="0">
                <a:effectLst/>
              </a:rPr>
              <a:t>RECOMENDACIONES PARA CONFRONTAR DE COVID-19</a:t>
            </a:r>
            <a:br>
              <a:rPr lang="es-CL" dirty="0">
                <a:effectLst/>
              </a:rPr>
            </a:br>
            <a:endParaRPr lang="es-CL" dirty="0"/>
          </a:p>
        </p:txBody>
      </p:sp>
      <p:sp>
        <p:nvSpPr>
          <p:cNvPr id="3" name="Marcador de contenido 2"/>
          <p:cNvSpPr>
            <a:spLocks noGrp="1"/>
          </p:cNvSpPr>
          <p:nvPr>
            <p:ph idx="1"/>
          </p:nvPr>
        </p:nvSpPr>
        <p:spPr>
          <a:xfrm>
            <a:off x="577516" y="1263317"/>
            <a:ext cx="11309684" cy="5715000"/>
          </a:xfrm>
        </p:spPr>
        <p:txBody>
          <a:bodyPr>
            <a:normAutofit fontScale="85000" lnSpcReduction="20000"/>
          </a:bodyPr>
          <a:lstStyle/>
          <a:p>
            <a:r>
              <a:rPr lang="es-CL" b="1" u="sng" dirty="0">
                <a:effectLst/>
              </a:rPr>
              <a:t>Evite tocarse los ojos, la nariz y la boca</a:t>
            </a:r>
            <a:endParaRPr lang="es-CL" u="sng" dirty="0">
              <a:effectLst/>
            </a:endParaRPr>
          </a:p>
          <a:p>
            <a:pPr marL="0" indent="0">
              <a:buNone/>
            </a:pPr>
            <a:r>
              <a:rPr lang="es-CL" b="1" dirty="0">
                <a:solidFill>
                  <a:srgbClr val="FF0000"/>
                </a:solidFill>
                <a:effectLst/>
              </a:rPr>
              <a:t>¿Por qué?</a:t>
            </a:r>
            <a:r>
              <a:rPr lang="es-CL" dirty="0">
                <a:solidFill>
                  <a:srgbClr val="FF0000"/>
                </a:solidFill>
                <a:effectLst/>
              </a:rPr>
              <a:t> </a:t>
            </a:r>
            <a:r>
              <a:rPr lang="es-CL" dirty="0">
                <a:effectLst/>
              </a:rPr>
              <a:t>Las manos tocan muchas superficies que pueden estar contaminadas con el virus. Si se toca los ojos, la nariz o la boca con las manos contaminadas, puedes transferir el virus de la superficie a si mismo.</a:t>
            </a:r>
          </a:p>
          <a:p>
            <a:r>
              <a:rPr lang="es-CL" b="1" u="sng" dirty="0">
                <a:effectLst/>
              </a:rPr>
              <a:t>Si tiene fiebre, tos y dificultad para respirar, solicite atención médica a tiempo</a:t>
            </a:r>
            <a:endParaRPr lang="es-CL" u="sng" dirty="0">
              <a:effectLst/>
            </a:endParaRPr>
          </a:p>
          <a:p>
            <a:pPr marL="0" indent="0">
              <a:buNone/>
            </a:pPr>
            <a:r>
              <a:rPr lang="es-CL" dirty="0">
                <a:effectLst/>
              </a:rPr>
              <a:t>Indique a su prestador de atención de salud si ha viajado a una zona de China en la que se haya notificado la presencia del 2019-nCoV, o si ha tenido un contacto cercano con alguien que haya viajado desde China y tenga síntomas respiratorios.</a:t>
            </a:r>
            <a:br>
              <a:rPr lang="es-CL" dirty="0">
                <a:effectLst/>
              </a:rPr>
            </a:br>
            <a:r>
              <a:rPr lang="es-CL" b="1" dirty="0">
                <a:solidFill>
                  <a:srgbClr val="FF0000"/>
                </a:solidFill>
                <a:effectLst/>
              </a:rPr>
              <a:t>¿Por qué?</a:t>
            </a:r>
            <a:r>
              <a:rPr lang="es-CL" dirty="0">
                <a:effectLst/>
              </a:rPr>
              <a:t> Siempre que tenga fiebre, tos y dificultad para respirar, es importante que busque atención médica de inmediato, ya que dichos síntomas pueden deberse a una infección respiratoria o a otra afección grave. Los síntomas respiratorios con fiebre pueden tener diversas causas, y dependiendo de sus antecedentes de viajes y circunstancias personales, el 2019-nCoV podría ser una de ellas.</a:t>
            </a:r>
          </a:p>
          <a:p>
            <a:r>
              <a:rPr lang="es-CL" b="1" u="sng" dirty="0">
                <a:effectLst/>
              </a:rPr>
              <a:t>Manténgase informado y siga las recomendaciones de los profesionales sanitarios</a:t>
            </a:r>
            <a:endParaRPr lang="es-CL" u="sng" dirty="0">
              <a:effectLst/>
            </a:endParaRPr>
          </a:p>
          <a:p>
            <a:pPr marL="0" indent="0">
              <a:buNone/>
            </a:pPr>
            <a:r>
              <a:rPr lang="es-CL" dirty="0">
                <a:effectLst/>
              </a:rPr>
              <a:t>Manténgase informado sobre las últimas novedades en relación con la COVID-19. Siga los consejos de su dispensador de atención de salud, de las autoridades sanitarias pertinentes a nivel nacional y local o de su empleador sobre la forma de protegerse a sí mismo y a los demás ante la COVID-19.</a:t>
            </a:r>
            <a:br>
              <a:rPr lang="es-CL" dirty="0">
                <a:effectLst/>
              </a:rPr>
            </a:br>
            <a:r>
              <a:rPr lang="es-CL" b="1" dirty="0">
                <a:solidFill>
                  <a:srgbClr val="FF0000"/>
                </a:solidFill>
                <a:effectLst/>
              </a:rPr>
              <a:t>¿Por qué?</a:t>
            </a:r>
            <a:r>
              <a:rPr lang="es-CL" dirty="0">
                <a:effectLst/>
              </a:rPr>
              <a:t> Las autoridades nacionales y locales dispondrán de la información más actualizada acerca de si la COVID-19 se está propagando en su zona. Son los interlocutores más indicados para dar consejos sobre las medidas que la población de su zona debe adoptar para protegerse. </a:t>
            </a:r>
          </a:p>
          <a:p>
            <a:endParaRPr lang="es-ES" dirty="0">
              <a:effectLst/>
            </a:endParaRPr>
          </a:p>
          <a:p>
            <a:endParaRPr lang="es-ES" dirty="0">
              <a:effectLst/>
            </a:endParaRPr>
          </a:p>
        </p:txBody>
      </p:sp>
    </p:spTree>
    <p:extLst>
      <p:ext uri="{BB962C8B-B14F-4D97-AF65-F5344CB8AC3E}">
        <p14:creationId xmlns:p14="http://schemas.microsoft.com/office/powerpoint/2010/main" val="237712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95" y="609600"/>
            <a:ext cx="10353761" cy="5995737"/>
          </a:xfrm>
        </p:spPr>
        <p:txBody>
          <a:bodyPr>
            <a:normAutofit/>
          </a:bodyPr>
          <a:lstStyle/>
          <a:p>
            <a:r>
              <a:rPr lang="es-CL" dirty="0"/>
              <a:t>¡Cuídate tú, cuida tu entorno, cuida tu salud, cuida al resto!</a:t>
            </a:r>
            <a:br>
              <a:rPr lang="es-CL" dirty="0"/>
            </a:br>
            <a:br>
              <a:rPr lang="es-CL" dirty="0"/>
            </a:br>
            <a:r>
              <a:rPr lang="es-CL" dirty="0"/>
              <a:t>No queremos mas contagios, la responsabilidad esta en manos de todos.</a:t>
            </a:r>
            <a:br>
              <a:rPr lang="es-CL" dirty="0"/>
            </a:br>
            <a:br>
              <a:rPr lang="es-CL" dirty="0"/>
            </a:br>
            <a:br>
              <a:rPr lang="es-CL" dirty="0"/>
            </a:br>
            <a:r>
              <a:rPr lang="es-CL" sz="4800" dirty="0"/>
              <a:t>¡MUCHISIMAS GRACIAS!</a:t>
            </a:r>
          </a:p>
        </p:txBody>
      </p:sp>
    </p:spTree>
    <p:extLst>
      <p:ext uri="{BB962C8B-B14F-4D97-AF65-F5344CB8AC3E}">
        <p14:creationId xmlns:p14="http://schemas.microsoft.com/office/powerpoint/2010/main" val="160742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¿Por qué estamos en nuestras casas? </a:t>
            </a:r>
          </a:p>
        </p:txBody>
      </p:sp>
      <p:sp>
        <p:nvSpPr>
          <p:cNvPr id="3" name="Marcador de contenido 2"/>
          <p:cNvSpPr>
            <a:spLocks noGrp="1"/>
          </p:cNvSpPr>
          <p:nvPr>
            <p:ph idx="1"/>
          </p:nvPr>
        </p:nvSpPr>
        <p:spPr>
          <a:xfrm>
            <a:off x="913795" y="2096063"/>
            <a:ext cx="10353762" cy="4172389"/>
          </a:xfrm>
        </p:spPr>
        <p:txBody>
          <a:bodyPr>
            <a:normAutofit fontScale="92500" lnSpcReduction="10000"/>
          </a:bodyPr>
          <a:lstStyle/>
          <a:p>
            <a:r>
              <a:rPr lang="es-CL" dirty="0"/>
              <a:t>Chile se encuentra en cuarentena.</a:t>
            </a:r>
          </a:p>
          <a:p>
            <a:r>
              <a:rPr lang="es-ES" dirty="0">
                <a:effectLst/>
              </a:rPr>
              <a:t>El </a:t>
            </a:r>
            <a:r>
              <a:rPr lang="es-ES" b="1" dirty="0">
                <a:effectLst/>
              </a:rPr>
              <a:t>31 de diciembre de 2019,</a:t>
            </a:r>
            <a:r>
              <a:rPr lang="es-ES" dirty="0">
                <a:effectLst/>
              </a:rPr>
              <a:t> </a:t>
            </a:r>
            <a:r>
              <a:rPr lang="es-ES" b="1" dirty="0">
                <a:effectLst/>
              </a:rPr>
              <a:t>la Organización Mundial de la Salud</a:t>
            </a:r>
            <a:r>
              <a:rPr lang="es-ES" dirty="0">
                <a:effectLst/>
              </a:rPr>
              <a:t> fue informada de casos de neumonía de causa desconocida en la ciudad de Wuhan, </a:t>
            </a:r>
            <a:r>
              <a:rPr lang="es-ES" b="1" dirty="0">
                <a:effectLst/>
              </a:rPr>
              <a:t>China</a:t>
            </a:r>
            <a:r>
              <a:rPr lang="es-ES" dirty="0">
                <a:effectLst/>
              </a:rPr>
              <a:t>. Un mes después, el 30 de enero de 2020, la OMS ya había declarado que el brote era una emergencia de salud pública de interés internacional; y al día siguiente los dos primeros casos confirmados de Covid-19 fueron reportados en Italia; ambos tenían antecedentes de viajes a la ciudad de Wuhan. Para ese entonces, la mayoría de los casos se concentraban en China. </a:t>
            </a:r>
            <a:r>
              <a:rPr lang="es-CL" dirty="0"/>
              <a:t>Luego así se fue expandiendo esta pandemia por el resto del mundo, hasta llegar a Chile.</a:t>
            </a:r>
          </a:p>
          <a:p>
            <a:r>
              <a:rPr lang="es-CL" dirty="0"/>
              <a:t>El Gobierno decidió </a:t>
            </a:r>
            <a:r>
              <a:rPr lang="es-ES" dirty="0">
                <a:effectLst/>
              </a:rPr>
              <a:t>a partir del lunes 16 de marzo que</a:t>
            </a:r>
            <a:r>
              <a:rPr lang="es-ES" b="1" dirty="0">
                <a:effectLst/>
              </a:rPr>
              <a:t> todos los jardines infantiles y colegios de Chile</a:t>
            </a:r>
            <a:r>
              <a:rPr lang="es-ES" dirty="0">
                <a:effectLst/>
              </a:rPr>
              <a:t> tendrán sus </a:t>
            </a:r>
            <a:r>
              <a:rPr lang="es-ES" b="1" dirty="0">
                <a:effectLst/>
              </a:rPr>
              <a:t>clases suspendidas</a:t>
            </a:r>
            <a:r>
              <a:rPr lang="es-ES" dirty="0">
                <a:effectLst/>
              </a:rPr>
              <a:t>, como una medida adoptada para ayudar a controlar el brote de </a:t>
            </a:r>
            <a:r>
              <a:rPr lang="es-ES" b="1" dirty="0">
                <a:effectLst/>
              </a:rPr>
              <a:t>Covid-19.</a:t>
            </a:r>
            <a:endParaRPr lang="es-ES" dirty="0">
              <a:effectLst/>
            </a:endParaRPr>
          </a:p>
        </p:txBody>
      </p:sp>
    </p:spTree>
    <p:extLst>
      <p:ext uri="{BB962C8B-B14F-4D97-AF65-F5344CB8AC3E}">
        <p14:creationId xmlns:p14="http://schemas.microsoft.com/office/powerpoint/2010/main" val="171880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¿Que podemos hacer estando en casa?</a:t>
            </a:r>
          </a:p>
        </p:txBody>
      </p:sp>
      <p:sp>
        <p:nvSpPr>
          <p:cNvPr id="3" name="Marcador de contenido 2"/>
          <p:cNvSpPr>
            <a:spLocks noGrp="1"/>
          </p:cNvSpPr>
          <p:nvPr>
            <p:ph idx="1"/>
          </p:nvPr>
        </p:nvSpPr>
        <p:spPr>
          <a:xfrm>
            <a:off x="913795" y="2553257"/>
            <a:ext cx="10353762" cy="4172389"/>
          </a:xfrm>
        </p:spPr>
        <p:txBody>
          <a:bodyPr>
            <a:normAutofit/>
          </a:bodyPr>
          <a:lstStyle/>
          <a:p>
            <a:r>
              <a:rPr lang="es-ES" dirty="0">
                <a:effectLst/>
              </a:rPr>
              <a:t>Hemos fabricado una rutina matutina al despertar en tu casa para que puedas comenzar tu día a día de manera saludable tanto para tu cuerpo como para tu mente, y la queremos compartir contigo, por que nos importa tu salud, como la de tus compañeros y todos los escolares de nuestro país. Esta consiste en hábitos simples de la mañana como lo es el despertar, el aseo personal, ejercicios de respiración, ejercicios físicos y mentales.</a:t>
            </a:r>
          </a:p>
          <a:p>
            <a:r>
              <a:rPr lang="es-ES" dirty="0">
                <a:effectLst/>
              </a:rPr>
              <a:t> También hemos agregado consejos de higienes y hábitos saludables, NO QUEREMOS MAS CONTAGIOS!</a:t>
            </a:r>
          </a:p>
          <a:p>
            <a:endParaRPr lang="es-ES" dirty="0">
              <a:effectLst/>
            </a:endParaRPr>
          </a:p>
        </p:txBody>
      </p:sp>
    </p:spTree>
    <p:extLst>
      <p:ext uri="{BB962C8B-B14F-4D97-AF65-F5344CB8AC3E}">
        <p14:creationId xmlns:p14="http://schemas.microsoft.com/office/powerpoint/2010/main" val="199309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COMENCEMOS…</a:t>
            </a:r>
          </a:p>
        </p:txBody>
      </p:sp>
      <p:sp>
        <p:nvSpPr>
          <p:cNvPr id="3" name="Marcador de contenido 2"/>
          <p:cNvSpPr>
            <a:spLocks noGrp="1"/>
          </p:cNvSpPr>
          <p:nvPr>
            <p:ph idx="1"/>
          </p:nvPr>
        </p:nvSpPr>
        <p:spPr>
          <a:xfrm>
            <a:off x="913795" y="2096063"/>
            <a:ext cx="10353762" cy="4172389"/>
          </a:xfrm>
        </p:spPr>
        <p:txBody>
          <a:bodyPr>
            <a:normAutofit/>
          </a:bodyPr>
          <a:lstStyle/>
          <a:p>
            <a:r>
              <a:rPr lang="es-CL" dirty="0">
                <a:effectLst/>
              </a:rPr>
              <a:t>Antes que todo, aclarar que esta rutina matutina debes hacerla antes de revisar tu celular y redes sociales por la mañana, ya que estas son una de los principales motivos por lo cual la gente no es productiva durante el día…</a:t>
            </a:r>
          </a:p>
          <a:p>
            <a:r>
              <a:rPr lang="es-CL" dirty="0">
                <a:effectLst/>
              </a:rPr>
              <a:t>Lo primero que debemos hacer al abrir los ojos es pensar en nuestros objetivos del día de hoy, como quieres que sea tu día, planificarte mentalmente y convencerte que a pesar de estar en cuarentena, podemos hacer que sea un gran día, que no sea repetitivo con el anterior, plantéate objetivos claros y comencemos con la rutina:</a:t>
            </a:r>
          </a:p>
          <a:p>
            <a:endParaRPr lang="es-ES" dirty="0">
              <a:effectLst/>
            </a:endParaRPr>
          </a:p>
        </p:txBody>
      </p:sp>
    </p:spTree>
    <p:extLst>
      <p:ext uri="{BB962C8B-B14F-4D97-AF65-F5344CB8AC3E}">
        <p14:creationId xmlns:p14="http://schemas.microsoft.com/office/powerpoint/2010/main" val="166394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Paso 1:</a:t>
            </a:r>
            <a:br>
              <a:rPr lang="es-CL" dirty="0"/>
            </a:br>
            <a:endParaRPr lang="es-CL" dirty="0"/>
          </a:p>
        </p:txBody>
      </p:sp>
      <p:sp>
        <p:nvSpPr>
          <p:cNvPr id="3" name="Marcador de contenido 2"/>
          <p:cNvSpPr>
            <a:spLocks noGrp="1"/>
          </p:cNvSpPr>
          <p:nvPr>
            <p:ph idx="1"/>
          </p:nvPr>
        </p:nvSpPr>
        <p:spPr>
          <a:xfrm>
            <a:off x="475437" y="1821427"/>
            <a:ext cx="5369386" cy="3448406"/>
          </a:xfrm>
        </p:spPr>
        <p:txBody>
          <a:bodyPr>
            <a:normAutofit fontScale="92500" lnSpcReduction="20000"/>
          </a:bodyPr>
          <a:lstStyle/>
          <a:p>
            <a:r>
              <a:rPr lang="es-CL" dirty="0">
                <a:effectLst/>
              </a:rPr>
              <a:t>Levántate de tu cama y ve a efectuar tu primer lavado de manos del día correspondiente, debido a la situación por la cual esta pasando el mundo.</a:t>
            </a:r>
          </a:p>
          <a:p>
            <a:r>
              <a:rPr lang="es-CL" dirty="0">
                <a:effectLst/>
              </a:rPr>
              <a:t>Después del lavado de mano con una buena técnica, bebe un vaso de agua no muy frio para así avisarle a nuestro organismo que ya comenzamos con un nuevo día, además, nuestro cuerpo mientras dormimos absorbe agua, y es importante comenzar un día hidratado.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5" y="1822589"/>
            <a:ext cx="5422733" cy="465491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285" y="5148296"/>
            <a:ext cx="2443914" cy="1526471"/>
          </a:xfrm>
          <a:prstGeom prst="rect">
            <a:avLst/>
          </a:prstGeom>
        </p:spPr>
      </p:pic>
    </p:spTree>
    <p:extLst>
      <p:ext uri="{BB962C8B-B14F-4D97-AF65-F5344CB8AC3E}">
        <p14:creationId xmlns:p14="http://schemas.microsoft.com/office/powerpoint/2010/main" val="398938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Paso 2</a:t>
            </a:r>
            <a:br>
              <a:rPr lang="es-CL" dirty="0"/>
            </a:br>
            <a:endParaRPr lang="es-CL" dirty="0"/>
          </a:p>
        </p:txBody>
      </p:sp>
      <p:sp>
        <p:nvSpPr>
          <p:cNvPr id="3" name="Marcador de contenido 2"/>
          <p:cNvSpPr>
            <a:spLocks noGrp="1"/>
          </p:cNvSpPr>
          <p:nvPr>
            <p:ph idx="1"/>
          </p:nvPr>
        </p:nvSpPr>
        <p:spPr>
          <a:xfrm>
            <a:off x="913795" y="1975744"/>
            <a:ext cx="10353762" cy="4172389"/>
          </a:xfrm>
        </p:spPr>
        <p:txBody>
          <a:bodyPr>
            <a:normAutofit/>
          </a:bodyPr>
          <a:lstStyle/>
          <a:p>
            <a:r>
              <a:rPr lang="es-CL" dirty="0">
                <a:effectLst/>
              </a:rPr>
              <a:t>Ahora que ya comenzamos nuestro día, abramos las ventanas de nuestra casa y nuestra habitación, levantemos y sacudamos las sabanas de nuestra cama antes de ordenarla.</a:t>
            </a:r>
            <a:br>
              <a:rPr lang="es-CL" dirty="0">
                <a:effectLst/>
              </a:rPr>
            </a:br>
            <a:endParaRPr lang="es-ES" dirty="0">
              <a:effectLst/>
            </a:endParaRPr>
          </a:p>
          <a:p>
            <a:endParaRPr lang="es-ES" dirty="0">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303" y="3744829"/>
            <a:ext cx="2755231" cy="275523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333" y="3293036"/>
            <a:ext cx="5157948" cy="3438632"/>
          </a:xfrm>
          <a:prstGeom prst="rect">
            <a:avLst/>
          </a:prstGeom>
        </p:spPr>
      </p:pic>
    </p:spTree>
    <p:extLst>
      <p:ext uri="{BB962C8B-B14F-4D97-AF65-F5344CB8AC3E}">
        <p14:creationId xmlns:p14="http://schemas.microsoft.com/office/powerpoint/2010/main" val="133274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Paso 3</a:t>
            </a:r>
            <a:br>
              <a:rPr lang="es-CL" dirty="0"/>
            </a:br>
            <a:endParaRPr lang="es-CL" dirty="0"/>
          </a:p>
        </p:txBody>
      </p:sp>
      <p:sp>
        <p:nvSpPr>
          <p:cNvPr id="3" name="Marcador de contenido 2"/>
          <p:cNvSpPr>
            <a:spLocks noGrp="1"/>
          </p:cNvSpPr>
          <p:nvPr>
            <p:ph idx="1"/>
          </p:nvPr>
        </p:nvSpPr>
        <p:spPr>
          <a:xfrm>
            <a:off x="769416" y="1935921"/>
            <a:ext cx="10353762" cy="4172389"/>
          </a:xfrm>
        </p:spPr>
        <p:txBody>
          <a:bodyPr>
            <a:normAutofit/>
          </a:bodyPr>
          <a:lstStyle/>
          <a:p>
            <a:r>
              <a:rPr lang="es-CL" dirty="0">
                <a:effectLst/>
              </a:rPr>
              <a:t>Mientras dejamos que nuestra pieza se ventile antes de ordenarla, hagamos ejercicios de respiración.</a:t>
            </a:r>
            <a:br>
              <a:rPr lang="es-CL" dirty="0">
                <a:effectLst/>
              </a:rPr>
            </a:br>
            <a:br>
              <a:rPr lang="es-CL" dirty="0">
                <a:effectLst/>
              </a:rPr>
            </a:br>
            <a:r>
              <a:rPr lang="es-CL" dirty="0">
                <a:effectLst/>
              </a:rPr>
              <a:t>Unos de los principales objetivos de hacer ejercicios </a:t>
            </a:r>
            <a:br>
              <a:rPr lang="es-CL" dirty="0">
                <a:effectLst/>
              </a:rPr>
            </a:br>
            <a:r>
              <a:rPr lang="es-CL" dirty="0">
                <a:effectLst/>
              </a:rPr>
              <a:t>de respiración, aparte para poder meditar, </a:t>
            </a:r>
            <a:br>
              <a:rPr lang="es-CL" dirty="0">
                <a:effectLst/>
              </a:rPr>
            </a:br>
            <a:r>
              <a:rPr lang="es-CL" dirty="0">
                <a:effectLst/>
              </a:rPr>
              <a:t>es para poder tener una buena postura durante el día.</a:t>
            </a:r>
            <a:br>
              <a:rPr lang="es-CL" dirty="0">
                <a:effectLst/>
              </a:rPr>
            </a:br>
            <a:r>
              <a:rPr lang="es-CL" dirty="0">
                <a:effectLst/>
              </a:rPr>
              <a:t>También nos sirve para controlar el sistema nervioso </a:t>
            </a:r>
            <a:br>
              <a:rPr lang="es-CL" dirty="0">
                <a:effectLst/>
              </a:rPr>
            </a:br>
            <a:r>
              <a:rPr lang="es-CL" dirty="0">
                <a:effectLst/>
              </a:rPr>
              <a:t>y no tener ansiedad durante el día, lo que hacemos </a:t>
            </a:r>
            <a:br>
              <a:rPr lang="es-CL" dirty="0">
                <a:effectLst/>
              </a:rPr>
            </a:br>
            <a:r>
              <a:rPr lang="es-CL" dirty="0">
                <a:effectLst/>
              </a:rPr>
              <a:t>es relajar nuestro sistema nervioso para tomar </a:t>
            </a:r>
            <a:br>
              <a:rPr lang="es-CL" dirty="0">
                <a:effectLst/>
              </a:rPr>
            </a:br>
            <a:r>
              <a:rPr lang="es-CL" dirty="0">
                <a:effectLst/>
              </a:rPr>
              <a:t>decisiones y efectuar acciones más relajados </a:t>
            </a:r>
            <a:br>
              <a:rPr lang="es-CL" dirty="0">
                <a:effectLst/>
              </a:rPr>
            </a:br>
            <a:r>
              <a:rPr lang="es-CL" dirty="0">
                <a:effectLst/>
              </a:rPr>
              <a:t>y pensando bien en nuestras acciones. </a:t>
            </a:r>
          </a:p>
          <a:p>
            <a:endParaRPr lang="es-ES" dirty="0">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989" y="3131163"/>
            <a:ext cx="4465721" cy="2977147"/>
          </a:xfrm>
          <a:prstGeom prst="rect">
            <a:avLst/>
          </a:prstGeom>
        </p:spPr>
      </p:pic>
    </p:spTree>
    <p:extLst>
      <p:ext uri="{BB962C8B-B14F-4D97-AF65-F5344CB8AC3E}">
        <p14:creationId xmlns:p14="http://schemas.microsoft.com/office/powerpoint/2010/main" val="179228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effectLst/>
              </a:rPr>
              <a:t>¿Cómo efectuamos estos ejercicios de respiración?</a:t>
            </a:r>
            <a:br>
              <a:rPr lang="es-CL" dirty="0">
                <a:effectLst/>
              </a:rPr>
            </a:br>
            <a:endParaRPr lang="es-CL" dirty="0"/>
          </a:p>
        </p:txBody>
      </p:sp>
      <p:sp>
        <p:nvSpPr>
          <p:cNvPr id="3" name="Marcador de contenido 2"/>
          <p:cNvSpPr>
            <a:spLocks noGrp="1"/>
          </p:cNvSpPr>
          <p:nvPr>
            <p:ph idx="1"/>
          </p:nvPr>
        </p:nvSpPr>
        <p:spPr>
          <a:xfrm>
            <a:off x="167837" y="1682094"/>
            <a:ext cx="11743426" cy="4681447"/>
          </a:xfrm>
        </p:spPr>
        <p:txBody>
          <a:bodyPr>
            <a:normAutofit/>
          </a:bodyPr>
          <a:lstStyle/>
          <a:p>
            <a:r>
              <a:rPr lang="es-CL" dirty="0">
                <a:effectLst/>
              </a:rPr>
              <a:t>En nuestra habitación, en silencio o con música de relajación, con luz natural(sin prender luces de la habitación) o también podemos hacerla en una habitación silenciosa y espaciosa si es que la tienen.</a:t>
            </a:r>
          </a:p>
          <a:p>
            <a:pPr marL="0" indent="0">
              <a:buNone/>
            </a:pPr>
            <a:endParaRPr lang="es-ES" dirty="0">
              <a:effectLst/>
            </a:endParaRPr>
          </a:p>
        </p:txBody>
      </p:sp>
      <p:sp>
        <p:nvSpPr>
          <p:cNvPr id="4" name="Marcador de contenido 2"/>
          <p:cNvSpPr txBox="1">
            <a:spLocks/>
          </p:cNvSpPr>
          <p:nvPr/>
        </p:nvSpPr>
        <p:spPr>
          <a:xfrm>
            <a:off x="444866" y="2899610"/>
            <a:ext cx="6088281" cy="411014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s-CL" dirty="0">
                <a:effectLst/>
              </a:rPr>
              <a:t>Para poder realizarlo de manera correcta, podemos sentarnos en la cama, o ponernos en el piso si es que tienen el espacio para hacerlo, cruzamos nuestras piernas y dejamos caer nuestras muñecas sobre las rodillas, con la espalda derecha y la cabeza mirando hacia al frente y los ojos cerrados dentro de lo posible. Comenzamos a inhalar por la nariz y a exhalar por la boca, profundamente, si nuestra inhalación dura 2 segundos, nuestra exhalación tiene que durar 4 segundos, siempre la exhalación(cuando votamos el aire) tiene que durar el doble que la inhalación(cuando tomamos el aire). Esto lo puedes hacer durante 30 segundos a 1 minuto y medio, dependiendo de tu capacidad y concentración.</a:t>
            </a:r>
            <a:br>
              <a:rPr lang="es-CL" dirty="0">
                <a:effectLst/>
              </a:rPr>
            </a:br>
            <a:r>
              <a:rPr lang="es-CL" dirty="0">
                <a:effectLst/>
              </a:rPr>
              <a:t>Con este ejercicio de respiración, ayudamos a no comenzar el día con ansiedad y calmamos nuestros agobios.</a:t>
            </a:r>
          </a:p>
          <a:p>
            <a:pPr marL="0" indent="0">
              <a:buNone/>
            </a:pPr>
            <a:endParaRPr lang="es-ES" dirty="0">
              <a:effectLst/>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4811" r="17238"/>
          <a:stretch/>
        </p:blipFill>
        <p:spPr>
          <a:xfrm>
            <a:off x="9251390" y="2622168"/>
            <a:ext cx="2875549" cy="233251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176" y="4642936"/>
            <a:ext cx="2656889" cy="1995988"/>
          </a:xfrm>
          <a:prstGeom prst="rect">
            <a:avLst/>
          </a:prstGeom>
        </p:spPr>
      </p:pic>
    </p:spTree>
    <p:extLst>
      <p:ext uri="{BB962C8B-B14F-4D97-AF65-F5344CB8AC3E}">
        <p14:creationId xmlns:p14="http://schemas.microsoft.com/office/powerpoint/2010/main" val="343968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Paso 4</a:t>
            </a:r>
            <a:br>
              <a:rPr lang="es-CL" dirty="0"/>
            </a:br>
            <a:endParaRPr lang="es-CL" dirty="0"/>
          </a:p>
        </p:txBody>
      </p:sp>
      <p:sp>
        <p:nvSpPr>
          <p:cNvPr id="3" name="Marcador de contenido 2"/>
          <p:cNvSpPr>
            <a:spLocks noGrp="1"/>
          </p:cNvSpPr>
          <p:nvPr>
            <p:ph idx="1"/>
          </p:nvPr>
        </p:nvSpPr>
        <p:spPr>
          <a:xfrm>
            <a:off x="913794" y="1935921"/>
            <a:ext cx="10353762" cy="4172389"/>
          </a:xfrm>
        </p:spPr>
        <p:txBody>
          <a:bodyPr>
            <a:normAutofit/>
          </a:bodyPr>
          <a:lstStyle/>
          <a:p>
            <a:r>
              <a:rPr lang="es-CL" dirty="0">
                <a:effectLst/>
              </a:rPr>
              <a:t>HASTA EL MOMENTO no llevamos mas de 5 a 10 minutos despiertos, dependiendo tu ritmo.</a:t>
            </a:r>
          </a:p>
          <a:p>
            <a:r>
              <a:rPr lang="es-CL" dirty="0">
                <a:effectLst/>
              </a:rPr>
              <a:t>Ahora nuestra cama al estar sacudida y ventilada, ya podemos </a:t>
            </a:r>
            <a:r>
              <a:rPr lang="es-CL" dirty="0" err="1">
                <a:effectLst/>
              </a:rPr>
              <a:t>hacerlacama</a:t>
            </a:r>
            <a:r>
              <a:rPr lang="es-CL" dirty="0">
                <a:effectLst/>
              </a:rPr>
              <a:t> y ordenar nuestra habitación. Limpiemos todas las superficies de contacto, recordemos que el día de hoy debemos vivir en un ambiente limpio y agradable.</a:t>
            </a:r>
            <a:br>
              <a:rPr lang="es-CL" dirty="0">
                <a:effectLst/>
              </a:rPr>
            </a:br>
            <a:endParaRPr lang="es-ES" dirty="0">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429" y="4230018"/>
            <a:ext cx="3377866" cy="210521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737" y="4534568"/>
            <a:ext cx="3603852" cy="2027167"/>
          </a:xfrm>
          <a:prstGeom prst="rect">
            <a:avLst/>
          </a:prstGeom>
        </p:spPr>
      </p:pic>
    </p:spTree>
    <p:extLst>
      <p:ext uri="{BB962C8B-B14F-4D97-AF65-F5344CB8AC3E}">
        <p14:creationId xmlns:p14="http://schemas.microsoft.com/office/powerpoint/2010/main" val="364500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242</TotalTime>
  <Words>2344</Words>
  <Application>Microsoft Office PowerPoint</Application>
  <PresentationFormat>Panorámica</PresentationFormat>
  <Paragraphs>78</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Bookman Old Style</vt:lpstr>
      <vt:lpstr>Calibri</vt:lpstr>
      <vt:lpstr>Rockwell</vt:lpstr>
      <vt:lpstr>Damask</vt:lpstr>
      <vt:lpstr>Como afrontar la cuarentena de manera saludable, en movimiento y sin estrés</vt:lpstr>
      <vt:lpstr>¿Por qué estamos en nuestras casas? </vt:lpstr>
      <vt:lpstr>¿Que podemos hacer estando en casa?</vt:lpstr>
      <vt:lpstr>COMENCEMOS…</vt:lpstr>
      <vt:lpstr>Paso 1: </vt:lpstr>
      <vt:lpstr>Paso 2 </vt:lpstr>
      <vt:lpstr>Paso 3 </vt:lpstr>
      <vt:lpstr>¿Cómo efectuamos estos ejercicios de respiración? </vt:lpstr>
      <vt:lpstr>Paso 4 </vt:lpstr>
      <vt:lpstr>Paso 5</vt:lpstr>
      <vt:lpstr>Paso 6 </vt:lpstr>
      <vt:lpstr>rutina de ejercicios HIIT (Entrenamiento de  intervalos de alta intensidad)</vt:lpstr>
      <vt:lpstr>Trabajo de flexibilidad</vt:lpstr>
      <vt:lpstr>Paso 7 </vt:lpstr>
      <vt:lpstr>¡Ultimo paso! </vt:lpstr>
      <vt:lpstr>RECOMENDACIONES DIARIAS: </vt:lpstr>
      <vt:lpstr>RECOMENDACIONES PARA CONFRONTAR DE COVID-19 </vt:lpstr>
      <vt:lpstr>RECOMENDACIONES PARA CONFRONTAR DE COVID-19 </vt:lpstr>
      <vt:lpstr>¡Cuídate tú, cuida tu entorno, cuida tu salud, cuida al resto!  No queremos mas contagios, la responsabilidad esta en manos de todos.   ¡MUCHISIMAS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afrontar la cuarentena de manera sana</dc:title>
  <dc:creator>Pancho</dc:creator>
  <cp:lastModifiedBy>marco o</cp:lastModifiedBy>
  <cp:revision>17</cp:revision>
  <dcterms:created xsi:type="dcterms:W3CDTF">2020-03-20T15:39:24Z</dcterms:created>
  <dcterms:modified xsi:type="dcterms:W3CDTF">2020-06-07T18:40:56Z</dcterms:modified>
</cp:coreProperties>
</file>