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9" r:id="rId3"/>
    <p:sldId id="258" r:id="rId4"/>
    <p:sldId id="257" r:id="rId5"/>
    <p:sldId id="265" r:id="rId6"/>
    <p:sldId id="264" r:id="rId7"/>
    <p:sldId id="263" r:id="rId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4E93BFC-E834-49A4-965A-36C912BAAA24}" type="datetimeFigureOut">
              <a:rPr lang="es-CL" smtClean="0"/>
              <a:t>30-04-2020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80AE3B6-5148-49E2-A33F-2C5F6077BF86}"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4E93BFC-E834-49A4-965A-36C912BAAA24}" type="datetimeFigureOut">
              <a:rPr lang="es-CL" smtClean="0"/>
              <a:t>30-04-2020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80AE3B6-5148-49E2-A33F-2C5F6077BF86}"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4E93BFC-E834-49A4-965A-36C912BAAA24}" type="datetimeFigureOut">
              <a:rPr lang="es-CL" smtClean="0"/>
              <a:t>30-04-2020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80AE3B6-5148-49E2-A33F-2C5F6077BF86}"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4E93BFC-E834-49A4-965A-36C912BAAA24}" type="datetimeFigureOut">
              <a:rPr lang="es-CL" smtClean="0"/>
              <a:t>30-04-2020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80AE3B6-5148-49E2-A33F-2C5F6077BF86}"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D4E93BFC-E834-49A4-965A-36C912BAAA24}" type="datetimeFigureOut">
              <a:rPr lang="es-CL" smtClean="0"/>
              <a:t>30-04-2020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80AE3B6-5148-49E2-A33F-2C5F6077BF86}"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4E93BFC-E834-49A4-965A-36C912BAAA24}" type="datetimeFigureOut">
              <a:rPr lang="es-CL" smtClean="0"/>
              <a:t>30-04-2020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80AE3B6-5148-49E2-A33F-2C5F6077BF86}" type="slidenum">
              <a:rPr lang="es-CL" smtClean="0"/>
              <a:t>‹Nº›</a:t>
            </a:fld>
            <a:endParaRPr lang="es-CL"/>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4E93BFC-E834-49A4-965A-36C912BAAA24}" type="datetimeFigureOut">
              <a:rPr lang="es-CL" smtClean="0"/>
              <a:t>30-04-2020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080AE3B6-5148-49E2-A33F-2C5F6077BF86}"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4E93BFC-E834-49A4-965A-36C912BAAA24}" type="datetimeFigureOut">
              <a:rPr lang="es-CL" smtClean="0"/>
              <a:t>30-04-2020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080AE3B6-5148-49E2-A33F-2C5F6077BF86}"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93BFC-E834-49A4-965A-36C912BAAA24}" type="datetimeFigureOut">
              <a:rPr lang="es-CL" smtClean="0"/>
              <a:t>30-04-2020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080AE3B6-5148-49E2-A33F-2C5F6077BF86}"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D4E93BFC-E834-49A4-965A-36C912BAAA24}" type="datetimeFigureOut">
              <a:rPr lang="es-CL" smtClean="0"/>
              <a:t>30-04-2020</a:t>
            </a:fld>
            <a:endParaRPr lang="es-CL"/>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CL"/>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80AE3B6-5148-49E2-A33F-2C5F6077BF86}"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4E93BFC-E834-49A4-965A-36C912BAAA24}" type="datetimeFigureOut">
              <a:rPr lang="es-CL" smtClean="0"/>
              <a:t>30-04-2020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80AE3B6-5148-49E2-A33F-2C5F6077BF86}"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4E93BFC-E834-49A4-965A-36C912BAAA24}" type="datetimeFigureOut">
              <a:rPr lang="es-CL" smtClean="0"/>
              <a:t>30-04-2020</a:t>
            </a:fld>
            <a:endParaRPr lang="es-CL"/>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CL"/>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80AE3B6-5148-49E2-A33F-2C5F6077BF86}"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ancycalderon@maxsalas.c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wosRRcn45f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nancycalderon@maxsalas.cl"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620688"/>
            <a:ext cx="5841664" cy="830997"/>
          </a:xfrm>
          <a:prstGeom prst="rect">
            <a:avLst/>
          </a:prstGeom>
        </p:spPr>
        <p:txBody>
          <a:bodyPr wrap="none">
            <a:spAutoFit/>
          </a:bodyPr>
          <a:lstStyle/>
          <a:p>
            <a:r>
              <a:rPr lang="es-CL" sz="2400" b="1" dirty="0" smtClean="0">
                <a:latin typeface="Calisto MT" pitchFamily="18" charset="0"/>
              </a:rPr>
              <a:t>Tecnología segundos medios.</a:t>
            </a:r>
          </a:p>
          <a:p>
            <a:r>
              <a:rPr lang="es-CL" sz="2400" dirty="0" smtClean="0">
                <a:latin typeface="Calisto MT" pitchFamily="18" charset="0"/>
              </a:rPr>
              <a:t>Unidad 1: Mejorando el uso de los recursos</a:t>
            </a:r>
            <a:endParaRPr lang="es-CL" sz="2400" dirty="0">
              <a:latin typeface="Calisto MT" pitchFamily="18" charset="0"/>
            </a:endParaRPr>
          </a:p>
        </p:txBody>
      </p:sp>
      <p:sp>
        <p:nvSpPr>
          <p:cNvPr id="5" name="4 CuadroTexto"/>
          <p:cNvSpPr txBox="1"/>
          <p:nvPr/>
        </p:nvSpPr>
        <p:spPr>
          <a:xfrm>
            <a:off x="467544" y="2061720"/>
            <a:ext cx="3024336" cy="3170099"/>
          </a:xfrm>
          <a:prstGeom prst="rect">
            <a:avLst/>
          </a:prstGeom>
          <a:noFill/>
        </p:spPr>
        <p:txBody>
          <a:bodyPr wrap="square" rtlCol="0">
            <a:spAutoFit/>
          </a:bodyPr>
          <a:lstStyle/>
          <a:p>
            <a:r>
              <a:rPr lang="es-CL" sz="2000" b="1" dirty="0" smtClean="0">
                <a:latin typeface="Calisto MT" pitchFamily="18" charset="0"/>
              </a:rPr>
              <a:t>Objetivo de Aprendizaje:</a:t>
            </a:r>
          </a:p>
          <a:p>
            <a:r>
              <a:rPr lang="es-CL" sz="2000" dirty="0" smtClean="0">
                <a:latin typeface="Calisto MT" pitchFamily="18" charset="0"/>
              </a:rPr>
              <a:t>Identificar necesidades</a:t>
            </a:r>
          </a:p>
          <a:p>
            <a:r>
              <a:rPr lang="es-CL" sz="2000" dirty="0" smtClean="0">
                <a:latin typeface="Calisto MT" pitchFamily="18" charset="0"/>
              </a:rPr>
              <a:t>que impliquen la reducción</a:t>
            </a:r>
          </a:p>
          <a:p>
            <a:r>
              <a:rPr lang="es-CL" sz="2000" dirty="0" smtClean="0">
                <a:latin typeface="Calisto MT" pitchFamily="18" charset="0"/>
              </a:rPr>
              <a:t>de efectos perjudiciales</a:t>
            </a:r>
          </a:p>
          <a:p>
            <a:r>
              <a:rPr lang="es-CL" sz="2000" dirty="0" smtClean="0">
                <a:latin typeface="Calisto MT" pitchFamily="18" charset="0"/>
              </a:rPr>
              <a:t>relacionados con el uso</a:t>
            </a:r>
          </a:p>
          <a:p>
            <a:r>
              <a:rPr lang="es-CL" sz="2000" dirty="0" smtClean="0">
                <a:latin typeface="Calisto MT" pitchFamily="18" charset="0"/>
              </a:rPr>
              <a:t>de recursos energéticos y</a:t>
            </a:r>
          </a:p>
          <a:p>
            <a:r>
              <a:rPr lang="es-CL" sz="2000" dirty="0" smtClean="0">
                <a:latin typeface="Calisto MT" pitchFamily="18" charset="0"/>
              </a:rPr>
              <a:t>materiales en una perspectiva</a:t>
            </a:r>
          </a:p>
          <a:p>
            <a:r>
              <a:rPr lang="es-CL" sz="2000" dirty="0" smtClean="0">
                <a:latin typeface="Calisto MT" pitchFamily="18" charset="0"/>
              </a:rPr>
              <a:t>de sustentabilidad.</a:t>
            </a:r>
            <a:endParaRPr lang="es-CL" sz="2000" dirty="0">
              <a:latin typeface="Calisto MT" pitchFamily="18" charset="0"/>
            </a:endParaRPr>
          </a:p>
        </p:txBody>
      </p:sp>
      <p:sp>
        <p:nvSpPr>
          <p:cNvPr id="8" name="7 CuadroTexto"/>
          <p:cNvSpPr txBox="1"/>
          <p:nvPr/>
        </p:nvSpPr>
        <p:spPr>
          <a:xfrm>
            <a:off x="4499991" y="2061720"/>
            <a:ext cx="4215713" cy="3170099"/>
          </a:xfrm>
          <a:prstGeom prst="rect">
            <a:avLst/>
          </a:prstGeom>
          <a:noFill/>
        </p:spPr>
        <p:txBody>
          <a:bodyPr wrap="square" rtlCol="0">
            <a:spAutoFit/>
          </a:bodyPr>
          <a:lstStyle/>
          <a:p>
            <a:r>
              <a:rPr lang="es-CL" sz="2000" b="1" dirty="0" smtClean="0">
                <a:latin typeface="Calisto MT" pitchFamily="18" charset="0"/>
              </a:rPr>
              <a:t>Estimado estudiante:</a:t>
            </a:r>
          </a:p>
          <a:p>
            <a:r>
              <a:rPr lang="es-CL" sz="2000" dirty="0" smtClean="0">
                <a:latin typeface="Calisto MT" pitchFamily="18" charset="0"/>
              </a:rPr>
              <a:t>En  esta ocasión debes buscar y analizar información relacionada con la tecnología, </a:t>
            </a:r>
            <a:r>
              <a:rPr lang="es-CL" sz="2000" dirty="0" smtClean="0">
                <a:latin typeface="Calisto MT" pitchFamily="18" charset="0"/>
              </a:rPr>
              <a:t>medioambiente</a:t>
            </a:r>
            <a:r>
              <a:rPr lang="es-CL" sz="2000" dirty="0">
                <a:latin typeface="Calisto MT" pitchFamily="18" charset="0"/>
              </a:rPr>
              <a:t> </a:t>
            </a:r>
            <a:r>
              <a:rPr lang="es-CL" sz="2000" dirty="0" smtClean="0">
                <a:latin typeface="Calisto MT" pitchFamily="18" charset="0"/>
              </a:rPr>
              <a:t>y el uso de recursos energéticos en la ciudad de </a:t>
            </a:r>
            <a:r>
              <a:rPr lang="es-CL" sz="2000" dirty="0">
                <a:latin typeface="Calisto MT" pitchFamily="18" charset="0"/>
              </a:rPr>
              <a:t>L</a:t>
            </a:r>
            <a:r>
              <a:rPr lang="es-CL" sz="2000" dirty="0" smtClean="0">
                <a:latin typeface="Calisto MT" pitchFamily="18" charset="0"/>
              </a:rPr>
              <a:t>os Andes</a:t>
            </a:r>
            <a:r>
              <a:rPr lang="es-CL" sz="2000" dirty="0">
                <a:latin typeface="Calisto MT" pitchFamily="18" charset="0"/>
              </a:rPr>
              <a:t>.</a:t>
            </a:r>
            <a:endParaRPr lang="es-CL" sz="2000" dirty="0" smtClean="0">
              <a:latin typeface="Calisto MT" pitchFamily="18" charset="0"/>
            </a:endParaRPr>
          </a:p>
          <a:p>
            <a:r>
              <a:rPr lang="es-CL" sz="2000" b="1" dirty="0" smtClean="0">
                <a:latin typeface="Calisto MT" pitchFamily="18" charset="0"/>
              </a:rPr>
              <a:t>Luego</a:t>
            </a:r>
            <a:r>
              <a:rPr lang="es-CL" sz="2000" dirty="0" smtClean="0">
                <a:latin typeface="Calisto MT" pitchFamily="18" charset="0"/>
              </a:rPr>
              <a:t> debes desarrollar una breve </a:t>
            </a:r>
            <a:r>
              <a:rPr lang="es-CL" sz="2000" dirty="0" smtClean="0">
                <a:latin typeface="Calisto MT" pitchFamily="18" charset="0"/>
              </a:rPr>
              <a:t> </a:t>
            </a:r>
            <a:r>
              <a:rPr lang="es-CL" sz="2000" dirty="0" smtClean="0">
                <a:latin typeface="Calisto MT" pitchFamily="18" charset="0"/>
              </a:rPr>
              <a:t>actividad n°2 de la unidad y enviarla a </a:t>
            </a:r>
            <a:r>
              <a:rPr lang="es-CL" sz="2000" dirty="0" smtClean="0">
                <a:latin typeface="Calisto MT" pitchFamily="18" charset="0"/>
                <a:hlinkClick r:id="rId2"/>
              </a:rPr>
              <a:t>nancycalderon@maxsalas.cl</a:t>
            </a:r>
            <a:r>
              <a:rPr lang="es-CL" sz="2000" dirty="0" smtClean="0">
                <a:latin typeface="Calisto MT" pitchFamily="18" charset="0"/>
              </a:rPr>
              <a:t> plazo entrega viernes 29 de mayo.</a:t>
            </a:r>
          </a:p>
        </p:txBody>
      </p:sp>
    </p:spTree>
    <p:extLst>
      <p:ext uri="{BB962C8B-B14F-4D97-AF65-F5344CB8AC3E}">
        <p14:creationId xmlns:p14="http://schemas.microsoft.com/office/powerpoint/2010/main" val="1817994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188640"/>
            <a:ext cx="8784976" cy="4154984"/>
          </a:xfrm>
          <a:prstGeom prst="rect">
            <a:avLst/>
          </a:prstGeom>
        </p:spPr>
        <p:txBody>
          <a:bodyPr wrap="square">
            <a:spAutoFit/>
          </a:bodyPr>
          <a:lstStyle/>
          <a:p>
            <a:r>
              <a:rPr lang="es-CL" sz="2000" dirty="0" smtClean="0">
                <a:latin typeface="Calisto MT" pitchFamily="18" charset="0"/>
              </a:rPr>
              <a:t> </a:t>
            </a:r>
            <a:r>
              <a:rPr lang="es-CL" sz="2400" b="1" dirty="0">
                <a:latin typeface="Calisto MT" pitchFamily="18" charset="0"/>
              </a:rPr>
              <a:t>Potencial eficiencia </a:t>
            </a:r>
            <a:r>
              <a:rPr lang="es-CL" sz="2400" b="1" dirty="0" smtClean="0">
                <a:latin typeface="Calisto MT" pitchFamily="18" charset="0"/>
              </a:rPr>
              <a:t>energética</a:t>
            </a:r>
          </a:p>
          <a:p>
            <a:r>
              <a:rPr lang="es-CL" sz="2000" b="1" dirty="0" smtClean="0">
                <a:latin typeface="Calisto MT" pitchFamily="18" charset="0"/>
              </a:rPr>
              <a:t> </a:t>
            </a:r>
          </a:p>
          <a:p>
            <a:r>
              <a:rPr lang="es-CL" sz="2000" dirty="0" smtClean="0">
                <a:latin typeface="Calisto MT" pitchFamily="18" charset="0"/>
              </a:rPr>
              <a:t>Una  forma </a:t>
            </a:r>
            <a:r>
              <a:rPr lang="es-CL" sz="2000" dirty="0">
                <a:latin typeface="Calisto MT" pitchFamily="18" charset="0"/>
              </a:rPr>
              <a:t>de explotar el potencial energético de una localidad es a través de la eficiencia energética, la que se debe entender como </a:t>
            </a:r>
            <a:r>
              <a:rPr lang="es-CL" sz="2000" dirty="0">
                <a:solidFill>
                  <a:srgbClr val="C00000"/>
                </a:solidFill>
                <a:latin typeface="Calisto MT" pitchFamily="18" charset="0"/>
              </a:rPr>
              <a:t>“El uso eficiente de la energía es reducir la cantidad de energía eléctrica y de combustibles que utilizamos, pero conservando la calidad y el acceso a bienes y </a:t>
            </a:r>
            <a:r>
              <a:rPr lang="es-CL" sz="2000" dirty="0" smtClean="0">
                <a:solidFill>
                  <a:srgbClr val="C00000"/>
                </a:solidFill>
                <a:latin typeface="Calisto MT" pitchFamily="18" charset="0"/>
              </a:rPr>
              <a:t>servicios.</a:t>
            </a:r>
          </a:p>
          <a:p>
            <a:r>
              <a:rPr lang="es-CL" sz="2000" dirty="0" smtClean="0">
                <a:solidFill>
                  <a:srgbClr val="C00000"/>
                </a:solidFill>
                <a:latin typeface="Calisto MT" pitchFamily="18" charset="0"/>
              </a:rPr>
              <a:t>Usualmente </a:t>
            </a:r>
            <a:r>
              <a:rPr lang="es-CL" sz="2000" dirty="0">
                <a:solidFill>
                  <a:srgbClr val="C00000"/>
                </a:solidFill>
                <a:latin typeface="Calisto MT" pitchFamily="18" charset="0"/>
              </a:rPr>
              <a:t>dicha reducción en el consumo de energía se asocia a un cambio tecnológico, ya sea por la creación de nuevas tecnologías que incrementen el rendimiento de los artefactos o por nuevos diseños de máquinas y espacios habitables, los que pueden disminuir la pérdida de energía por calor. </a:t>
            </a:r>
            <a:endParaRPr lang="es-CL" sz="2000" dirty="0" smtClean="0">
              <a:solidFill>
                <a:srgbClr val="C00000"/>
              </a:solidFill>
              <a:latin typeface="Calisto MT" pitchFamily="18" charset="0"/>
            </a:endParaRPr>
          </a:p>
          <a:p>
            <a:r>
              <a:rPr lang="es-CL" sz="2000" dirty="0" smtClean="0">
                <a:solidFill>
                  <a:srgbClr val="C00000"/>
                </a:solidFill>
                <a:latin typeface="Calisto MT" pitchFamily="18" charset="0"/>
              </a:rPr>
              <a:t>No </a:t>
            </a:r>
            <a:r>
              <a:rPr lang="es-CL" sz="2000" dirty="0">
                <a:solidFill>
                  <a:srgbClr val="C00000"/>
                </a:solidFill>
                <a:latin typeface="Calisto MT" pitchFamily="18" charset="0"/>
              </a:rPr>
              <a:t>obstante, no siempre es así, ya que la reducción en el consumo de energía puede estar vinculada a una mejor gestión o cambios en los hábitos y actitudes</a:t>
            </a:r>
            <a:r>
              <a:rPr lang="es-CL" sz="2000" dirty="0" smtClean="0">
                <a:solidFill>
                  <a:srgbClr val="C00000"/>
                </a:solidFill>
                <a:latin typeface="Calisto MT" pitchFamily="18" charset="0"/>
              </a:rPr>
              <a:t>”</a:t>
            </a:r>
          </a:p>
          <a:p>
            <a:endParaRPr lang="es-CL" sz="2000" dirty="0">
              <a:solidFill>
                <a:srgbClr val="C00000"/>
              </a:solidFill>
              <a:latin typeface="Calisto MT" pitchFamily="18" charset="0"/>
            </a:endParaRPr>
          </a:p>
        </p:txBody>
      </p:sp>
      <p:sp>
        <p:nvSpPr>
          <p:cNvPr id="3" name="2 Rectángulo"/>
          <p:cNvSpPr/>
          <p:nvPr/>
        </p:nvSpPr>
        <p:spPr>
          <a:xfrm>
            <a:off x="107504" y="4361716"/>
            <a:ext cx="8640960" cy="2246769"/>
          </a:xfrm>
          <a:prstGeom prst="rect">
            <a:avLst/>
          </a:prstGeom>
        </p:spPr>
        <p:txBody>
          <a:bodyPr wrap="square">
            <a:spAutoFit/>
          </a:bodyPr>
          <a:lstStyle/>
          <a:p>
            <a:r>
              <a:rPr lang="es-CL" sz="2000" dirty="0">
                <a:solidFill>
                  <a:srgbClr val="0070C0"/>
                </a:solidFill>
                <a:latin typeface="Calisto MT" pitchFamily="18" charset="0"/>
              </a:rPr>
              <a:t>“Los Andes, comuna que encumbra su patrimonio cordillerano mediante la planificación y el desarrollo sustentable, comprometiendo a su comunidad a través de la educación ambiental, la utilización del recurso solar y la eficiencia energética</a:t>
            </a:r>
            <a:r>
              <a:rPr lang="es-CL" sz="2000" dirty="0" smtClean="0">
                <a:solidFill>
                  <a:srgbClr val="0070C0"/>
                </a:solidFill>
                <a:latin typeface="Calisto MT" pitchFamily="18" charset="0"/>
              </a:rPr>
              <a:t>.”</a:t>
            </a:r>
          </a:p>
          <a:p>
            <a:endParaRPr lang="es-CL" sz="2000" dirty="0">
              <a:solidFill>
                <a:srgbClr val="0070C0"/>
              </a:solidFill>
              <a:latin typeface="Calisto MT" pitchFamily="18" charset="0"/>
            </a:endParaRPr>
          </a:p>
          <a:p>
            <a:r>
              <a:rPr lang="es-CL" sz="2000" dirty="0" smtClean="0">
                <a:latin typeface="Calisto MT" pitchFamily="18" charset="0"/>
              </a:rPr>
              <a:t>Fuente :</a:t>
            </a:r>
            <a:r>
              <a:rPr lang="es-CL" sz="2000" dirty="0">
                <a:latin typeface="Calisto MT" pitchFamily="18" charset="0"/>
              </a:rPr>
              <a:t>Proyecto Desarrollo de Estrategia Energética Local para la comuna de Los Andes I. Municipalidad de Los </a:t>
            </a:r>
            <a:r>
              <a:rPr lang="es-CL" sz="2000" dirty="0" smtClean="0">
                <a:latin typeface="Calisto MT" pitchFamily="18" charset="0"/>
              </a:rPr>
              <a:t>Andes.</a:t>
            </a:r>
            <a:endParaRPr lang="es-CL" sz="2000" dirty="0">
              <a:solidFill>
                <a:srgbClr val="0070C0"/>
              </a:solidFill>
              <a:latin typeface="Calisto MT" pitchFamily="18" charset="0"/>
            </a:endParaRPr>
          </a:p>
        </p:txBody>
      </p:sp>
    </p:spTree>
    <p:extLst>
      <p:ext uri="{BB962C8B-B14F-4D97-AF65-F5344CB8AC3E}">
        <p14:creationId xmlns:p14="http://schemas.microsoft.com/office/powerpoint/2010/main" val="1269920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88577" y="2060848"/>
            <a:ext cx="8568952" cy="1631216"/>
          </a:xfrm>
          <a:prstGeom prst="rect">
            <a:avLst/>
          </a:prstGeom>
        </p:spPr>
        <p:txBody>
          <a:bodyPr wrap="square">
            <a:spAutoFit/>
          </a:bodyPr>
          <a:lstStyle/>
          <a:p>
            <a:r>
              <a:rPr lang="es-CL" sz="2000" dirty="0">
                <a:solidFill>
                  <a:srgbClr val="C00000"/>
                </a:solidFill>
                <a:latin typeface="Calisto MT" pitchFamily="18" charset="0"/>
              </a:rPr>
              <a:t>La visión energética </a:t>
            </a:r>
            <a:r>
              <a:rPr lang="es-CL" sz="2000" dirty="0" smtClean="0">
                <a:solidFill>
                  <a:srgbClr val="C00000"/>
                </a:solidFill>
                <a:latin typeface="Calisto MT" pitchFamily="18" charset="0"/>
              </a:rPr>
              <a:t>se orienta </a:t>
            </a:r>
            <a:r>
              <a:rPr lang="es-CL" sz="2000" dirty="0">
                <a:solidFill>
                  <a:srgbClr val="C00000"/>
                </a:solidFill>
                <a:latin typeface="Calisto MT" pitchFamily="18" charset="0"/>
              </a:rPr>
              <a:t>en el largo </a:t>
            </a:r>
            <a:r>
              <a:rPr lang="es-CL" sz="2000" dirty="0" smtClean="0">
                <a:solidFill>
                  <a:srgbClr val="C00000"/>
                </a:solidFill>
                <a:latin typeface="Calisto MT" pitchFamily="18" charset="0"/>
              </a:rPr>
              <a:t>plazo, el </a:t>
            </a:r>
            <a:r>
              <a:rPr lang="es-CL" sz="2000" dirty="0">
                <a:solidFill>
                  <a:srgbClr val="C00000"/>
                </a:solidFill>
                <a:latin typeface="Calisto MT" pitchFamily="18" charset="0"/>
              </a:rPr>
              <a:t>como se espera el futuro de la comuna, siendo una expectativa ideal de lo que se espera ocurra. Su función es guiar y motivar el desarrollo energético</a:t>
            </a:r>
            <a:r>
              <a:rPr lang="es-CL" sz="2000" dirty="0" smtClean="0">
                <a:solidFill>
                  <a:srgbClr val="C00000"/>
                </a:solidFill>
                <a:latin typeface="Calisto MT" pitchFamily="18" charset="0"/>
              </a:rPr>
              <a:t>.</a:t>
            </a:r>
          </a:p>
          <a:p>
            <a:r>
              <a:rPr lang="es-CL" sz="2000" dirty="0" smtClean="0">
                <a:solidFill>
                  <a:srgbClr val="C00000"/>
                </a:solidFill>
                <a:latin typeface="Calisto MT" pitchFamily="18" charset="0"/>
              </a:rPr>
              <a:t>Ahora visita el siguiente link</a:t>
            </a:r>
          </a:p>
          <a:p>
            <a:r>
              <a:rPr lang="es-CL" sz="2000" dirty="0" smtClean="0">
                <a:solidFill>
                  <a:srgbClr val="C00000"/>
                </a:solidFill>
                <a:latin typeface="Calisto MT" pitchFamily="18" charset="0"/>
                <a:hlinkClick r:id="rId2"/>
              </a:rPr>
              <a:t>https://www.youtube.com/watch?v=wosRRcn45fg</a:t>
            </a:r>
            <a:endParaRPr lang="es-CL" sz="2000" dirty="0">
              <a:solidFill>
                <a:srgbClr val="C00000"/>
              </a:solidFill>
              <a:latin typeface="Calisto MT" pitchFamily="18" charset="0"/>
            </a:endParaRPr>
          </a:p>
        </p:txBody>
      </p:sp>
      <p:sp>
        <p:nvSpPr>
          <p:cNvPr id="6" name="5 Rectángulo"/>
          <p:cNvSpPr/>
          <p:nvPr/>
        </p:nvSpPr>
        <p:spPr>
          <a:xfrm>
            <a:off x="395536" y="3933056"/>
            <a:ext cx="8496944" cy="2246769"/>
          </a:xfrm>
          <a:prstGeom prst="rect">
            <a:avLst/>
          </a:prstGeom>
        </p:spPr>
        <p:txBody>
          <a:bodyPr wrap="square">
            <a:spAutoFit/>
          </a:bodyPr>
          <a:lstStyle/>
          <a:p>
            <a:r>
              <a:rPr lang="es-CL" sz="2000" dirty="0">
                <a:latin typeface="Calisto MT" pitchFamily="18" charset="0"/>
              </a:rPr>
              <a:t>En la visión se destaca el hecho de que aparece la planificación como un eje importante en el desarrollo energético de largo plazo</a:t>
            </a:r>
            <a:r>
              <a:rPr lang="es-CL" sz="2000" dirty="0" smtClean="0">
                <a:latin typeface="Calisto MT" pitchFamily="18" charset="0"/>
              </a:rPr>
              <a:t>.</a:t>
            </a:r>
          </a:p>
          <a:p>
            <a:r>
              <a:rPr lang="es-CL" sz="2000" dirty="0" smtClean="0">
                <a:latin typeface="Calisto MT" pitchFamily="18" charset="0"/>
              </a:rPr>
              <a:t> </a:t>
            </a:r>
            <a:r>
              <a:rPr lang="es-CL" sz="2000" dirty="0">
                <a:solidFill>
                  <a:srgbClr val="0070C0"/>
                </a:solidFill>
                <a:latin typeface="Calisto MT" pitchFamily="18" charset="0"/>
              </a:rPr>
              <a:t>La educación se ubica como eje transversal y constante en el contexto energético de Los Andes</a:t>
            </a:r>
            <a:r>
              <a:rPr lang="es-CL" sz="2000" dirty="0">
                <a:latin typeface="Calisto MT" pitchFamily="18" charset="0"/>
              </a:rPr>
              <a:t>, pues se reconoce su potencial de generar cambios en el corto, mediano y largo plazo, junto con la implementación de iniciativas que utilicen recursos energéticos locales como el solar y la eficiencia energética tanto a nivel operacional como tecnológico. </a:t>
            </a:r>
          </a:p>
        </p:txBody>
      </p:sp>
      <p:sp>
        <p:nvSpPr>
          <p:cNvPr id="7" name="6 Rectángulo"/>
          <p:cNvSpPr/>
          <p:nvPr/>
        </p:nvSpPr>
        <p:spPr>
          <a:xfrm>
            <a:off x="388577" y="620688"/>
            <a:ext cx="8496944" cy="1323439"/>
          </a:xfrm>
          <a:prstGeom prst="rect">
            <a:avLst/>
          </a:prstGeom>
        </p:spPr>
        <p:txBody>
          <a:bodyPr wrap="square">
            <a:spAutoFit/>
          </a:bodyPr>
          <a:lstStyle/>
          <a:p>
            <a:r>
              <a:rPr lang="es-CL" dirty="0">
                <a:latin typeface="Calisto MT" pitchFamily="18" charset="0"/>
              </a:rPr>
              <a:t> </a:t>
            </a:r>
            <a:r>
              <a:rPr lang="es-CL" sz="2000" dirty="0">
                <a:latin typeface="Calisto MT" pitchFamily="18" charset="0"/>
              </a:rPr>
              <a:t>Se debe entender que la eficiencia energética no puede significar un no uso de artefactos (o bien una reducción de su uso) para evitar consumir energía, lo que se busca siempre es reducir el nivel de energía consumida manteniendo el mismo nivel de bienestar. </a:t>
            </a:r>
          </a:p>
        </p:txBody>
      </p:sp>
    </p:spTree>
    <p:extLst>
      <p:ext uri="{BB962C8B-B14F-4D97-AF65-F5344CB8AC3E}">
        <p14:creationId xmlns:p14="http://schemas.microsoft.com/office/powerpoint/2010/main" val="1795930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462"/>
            <a:ext cx="8964488" cy="6832640"/>
          </a:xfrm>
          <a:prstGeom prst="rect">
            <a:avLst/>
          </a:prstGeom>
        </p:spPr>
        <p:txBody>
          <a:bodyPr wrap="square">
            <a:spAutoFit/>
          </a:bodyPr>
          <a:lstStyle/>
          <a:p>
            <a:endParaRPr lang="es-CL" dirty="0" smtClean="0"/>
          </a:p>
          <a:p>
            <a:r>
              <a:rPr lang="es-CL" dirty="0" smtClean="0">
                <a:solidFill>
                  <a:srgbClr val="C00000"/>
                </a:solidFill>
              </a:rPr>
              <a:t> </a:t>
            </a:r>
            <a:r>
              <a:rPr lang="es-CL" sz="2000" b="1" dirty="0">
                <a:solidFill>
                  <a:srgbClr val="C00000"/>
                </a:solidFill>
                <a:latin typeface="Calisto MT" pitchFamily="18" charset="0"/>
              </a:rPr>
              <a:t>Objetivos Planificación sustentable: </a:t>
            </a:r>
            <a:endParaRPr lang="es-CL" sz="2000" b="1" dirty="0" smtClean="0">
              <a:solidFill>
                <a:srgbClr val="C00000"/>
              </a:solidFill>
              <a:latin typeface="Calisto MT" pitchFamily="18" charset="0"/>
            </a:endParaRPr>
          </a:p>
          <a:p>
            <a:r>
              <a:rPr lang="es-CL" sz="2000" dirty="0" smtClean="0">
                <a:latin typeface="Calisto MT" pitchFamily="18" charset="0"/>
              </a:rPr>
              <a:t>Contar </a:t>
            </a:r>
            <a:r>
              <a:rPr lang="es-CL" sz="2000" dirty="0">
                <a:latin typeface="Calisto MT" pitchFamily="18" charset="0"/>
              </a:rPr>
              <a:t>con políticas y normativas para el desarrollo energético de la comuna en todos sus niveles de consumo, que faciliten y promuevan el progreso social, ambiental y económico de manera sustentable. </a:t>
            </a:r>
            <a:endParaRPr lang="es-CL" sz="2000" dirty="0" smtClean="0">
              <a:latin typeface="Calisto MT" pitchFamily="18" charset="0"/>
            </a:endParaRPr>
          </a:p>
          <a:p>
            <a:endParaRPr lang="es-CL" sz="2000" dirty="0" smtClean="0">
              <a:latin typeface="Calisto MT" pitchFamily="18" charset="0"/>
            </a:endParaRPr>
          </a:p>
          <a:p>
            <a:r>
              <a:rPr lang="es-CL" sz="2000" b="1" dirty="0" smtClean="0">
                <a:solidFill>
                  <a:srgbClr val="C00000"/>
                </a:solidFill>
                <a:latin typeface="Calisto MT" pitchFamily="18" charset="0"/>
              </a:rPr>
              <a:t>Generación </a:t>
            </a:r>
            <a:r>
              <a:rPr lang="es-CL" sz="2000" b="1" dirty="0">
                <a:solidFill>
                  <a:srgbClr val="C00000"/>
                </a:solidFill>
                <a:latin typeface="Calisto MT" pitchFamily="18" charset="0"/>
              </a:rPr>
              <a:t>con recursos locales: </a:t>
            </a:r>
            <a:endParaRPr lang="es-CL" sz="2000" b="1" dirty="0" smtClean="0">
              <a:solidFill>
                <a:srgbClr val="C00000"/>
              </a:solidFill>
              <a:latin typeface="Calisto MT" pitchFamily="18" charset="0"/>
            </a:endParaRPr>
          </a:p>
          <a:p>
            <a:r>
              <a:rPr lang="es-CL" sz="2000" dirty="0" smtClean="0">
                <a:latin typeface="Calisto MT" pitchFamily="18" charset="0"/>
              </a:rPr>
              <a:t>Aprovechar </a:t>
            </a:r>
            <a:r>
              <a:rPr lang="es-CL" sz="2000" dirty="0">
                <a:latin typeface="Calisto MT" pitchFamily="18" charset="0"/>
              </a:rPr>
              <a:t>los recursos energéticos locales de Los Andes, con especial énfasis en la generación de energía con fuente solar en el sector residencial y privado, mediante generación distribuida o pequeños medios de generación distribuida. </a:t>
            </a:r>
            <a:endParaRPr lang="es-CL" sz="2000" dirty="0" smtClean="0">
              <a:latin typeface="Calisto MT" pitchFamily="18" charset="0"/>
            </a:endParaRPr>
          </a:p>
          <a:p>
            <a:endParaRPr lang="es-CL" sz="2000" dirty="0" smtClean="0">
              <a:latin typeface="Calisto MT" pitchFamily="18" charset="0"/>
            </a:endParaRPr>
          </a:p>
          <a:p>
            <a:r>
              <a:rPr lang="es-CL" sz="2000" b="1" dirty="0" smtClean="0">
                <a:solidFill>
                  <a:srgbClr val="C00000"/>
                </a:solidFill>
                <a:latin typeface="Calisto MT" pitchFamily="18" charset="0"/>
              </a:rPr>
              <a:t>Eficiencia </a:t>
            </a:r>
            <a:r>
              <a:rPr lang="es-CL" sz="2000" b="1" dirty="0">
                <a:solidFill>
                  <a:srgbClr val="C00000"/>
                </a:solidFill>
                <a:latin typeface="Calisto MT" pitchFamily="18" charset="0"/>
              </a:rPr>
              <a:t>energética: </a:t>
            </a:r>
            <a:endParaRPr lang="es-CL" sz="2000" b="1" dirty="0" smtClean="0">
              <a:solidFill>
                <a:srgbClr val="C00000"/>
              </a:solidFill>
              <a:latin typeface="Calisto MT" pitchFamily="18" charset="0"/>
            </a:endParaRPr>
          </a:p>
          <a:p>
            <a:r>
              <a:rPr lang="es-CL" sz="2000" dirty="0" smtClean="0">
                <a:latin typeface="Calisto MT" pitchFamily="18" charset="0"/>
              </a:rPr>
              <a:t>Instaurar </a:t>
            </a:r>
            <a:r>
              <a:rPr lang="es-CL" sz="2000" dirty="0">
                <a:latin typeface="Calisto MT" pitchFamily="18" charset="0"/>
              </a:rPr>
              <a:t>una cultura de eficiencia energética en la comuna, implementando proyectos que hagan uso de altos estándares de eficiencia energética y exponiendo los beneficios que conlleva la utilización eficiente de los recursos energéticos. </a:t>
            </a:r>
            <a:endParaRPr lang="es-CL" sz="2000" dirty="0" smtClean="0">
              <a:latin typeface="Calisto MT" pitchFamily="18" charset="0"/>
            </a:endParaRPr>
          </a:p>
          <a:p>
            <a:endParaRPr lang="es-CL" sz="2000" dirty="0">
              <a:latin typeface="Calisto MT" pitchFamily="18" charset="0"/>
            </a:endParaRPr>
          </a:p>
          <a:p>
            <a:r>
              <a:rPr lang="es-CL" sz="2000" b="1" dirty="0" smtClean="0">
                <a:solidFill>
                  <a:srgbClr val="C00000"/>
                </a:solidFill>
                <a:latin typeface="Calisto MT" pitchFamily="18" charset="0"/>
              </a:rPr>
              <a:t>Educación </a:t>
            </a:r>
            <a:r>
              <a:rPr lang="es-CL" sz="2000" b="1" dirty="0">
                <a:solidFill>
                  <a:srgbClr val="C00000"/>
                </a:solidFill>
                <a:latin typeface="Calisto MT" pitchFamily="18" charset="0"/>
              </a:rPr>
              <a:t>ambiental y comunidad: </a:t>
            </a:r>
            <a:endParaRPr lang="es-CL" sz="2000" b="1" dirty="0" smtClean="0">
              <a:solidFill>
                <a:srgbClr val="C00000"/>
              </a:solidFill>
              <a:latin typeface="Calisto MT" pitchFamily="18" charset="0"/>
            </a:endParaRPr>
          </a:p>
          <a:p>
            <a:r>
              <a:rPr lang="es-CL" sz="2000" dirty="0" smtClean="0">
                <a:latin typeface="Calisto MT" pitchFamily="18" charset="0"/>
              </a:rPr>
              <a:t>Generar </a:t>
            </a:r>
            <a:r>
              <a:rPr lang="es-CL" sz="2000" dirty="0">
                <a:latin typeface="Calisto MT" pitchFamily="18" charset="0"/>
              </a:rPr>
              <a:t>espacios de capacitación, sensibilización y educación en los diferentes actores claves de la comuna, logrando un conocimiento amplio en la ciudadanía de la temática energética y haciendo partícipe a la comunidad en el desarrollo energético de Los Andes. </a:t>
            </a:r>
          </a:p>
        </p:txBody>
      </p:sp>
    </p:spTree>
    <p:extLst>
      <p:ext uri="{BB962C8B-B14F-4D97-AF65-F5344CB8AC3E}">
        <p14:creationId xmlns:p14="http://schemas.microsoft.com/office/powerpoint/2010/main" val="2472005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01657" y="476672"/>
            <a:ext cx="8712968" cy="6247864"/>
          </a:xfrm>
          <a:prstGeom prst="rect">
            <a:avLst/>
          </a:prstGeom>
        </p:spPr>
        <p:txBody>
          <a:bodyPr wrap="square">
            <a:spAutoFit/>
          </a:bodyPr>
          <a:lstStyle/>
          <a:p>
            <a:r>
              <a:rPr lang="es-CL" sz="2000" dirty="0" smtClean="0">
                <a:solidFill>
                  <a:srgbClr val="C00000"/>
                </a:solidFill>
                <a:latin typeface="Calisto MT" pitchFamily="18" charset="0"/>
              </a:rPr>
              <a:t>Glosario:</a:t>
            </a:r>
          </a:p>
          <a:p>
            <a:r>
              <a:rPr lang="es-CL" sz="2000" dirty="0" smtClean="0">
                <a:solidFill>
                  <a:srgbClr val="C00000"/>
                </a:solidFill>
                <a:latin typeface="Calisto MT" pitchFamily="18" charset="0"/>
              </a:rPr>
              <a:t>Biomasa</a:t>
            </a:r>
            <a:r>
              <a:rPr lang="es-CL" sz="2000" dirty="0">
                <a:solidFill>
                  <a:srgbClr val="C00000"/>
                </a:solidFill>
                <a:latin typeface="Calisto MT" pitchFamily="18" charset="0"/>
              </a:rPr>
              <a:t>:</a:t>
            </a:r>
            <a:r>
              <a:rPr lang="es-CL" sz="2000" dirty="0">
                <a:latin typeface="Calisto MT" pitchFamily="18" charset="0"/>
              </a:rPr>
              <a:t> Todo material orgánico de plantas y árboles se denomina biomasa, siendo esta de dos tipos: biomasa cultivada específicamente para fines energético y los residuos provenientes de podas, desechos de madera de la industria, residuos orgánicos, papel usado y basuras agrícolas. </a:t>
            </a:r>
            <a:endParaRPr lang="es-CL" sz="2000" dirty="0" smtClean="0">
              <a:latin typeface="Calisto MT" pitchFamily="18" charset="0"/>
            </a:endParaRPr>
          </a:p>
          <a:p>
            <a:r>
              <a:rPr lang="es-CL" sz="2000" dirty="0" smtClean="0">
                <a:solidFill>
                  <a:srgbClr val="C00000"/>
                </a:solidFill>
                <a:latin typeface="Calisto MT" pitchFamily="18" charset="0"/>
              </a:rPr>
              <a:t>Eficiencia </a:t>
            </a:r>
            <a:r>
              <a:rPr lang="es-CL" sz="2000" dirty="0">
                <a:solidFill>
                  <a:srgbClr val="C00000"/>
                </a:solidFill>
                <a:latin typeface="Calisto MT" pitchFamily="18" charset="0"/>
              </a:rPr>
              <a:t>energética: </a:t>
            </a:r>
            <a:r>
              <a:rPr lang="es-CL" sz="2000" dirty="0">
                <a:latin typeface="Calisto MT" pitchFamily="18" charset="0"/>
              </a:rPr>
              <a:t>relación cuantitativa entre el resultado en términos de desempeño, de servicios, de bienes o de energía y la entrada de energía. </a:t>
            </a:r>
            <a:endParaRPr lang="es-CL" sz="2000" dirty="0" smtClean="0">
              <a:latin typeface="Calisto MT" pitchFamily="18" charset="0"/>
            </a:endParaRPr>
          </a:p>
          <a:p>
            <a:r>
              <a:rPr lang="es-CL" sz="2000" dirty="0" smtClean="0">
                <a:solidFill>
                  <a:srgbClr val="C00000"/>
                </a:solidFill>
                <a:latin typeface="Calisto MT" pitchFamily="18" charset="0"/>
              </a:rPr>
              <a:t>Energía</a:t>
            </a:r>
            <a:r>
              <a:rPr lang="es-CL" sz="2000" dirty="0">
                <a:solidFill>
                  <a:srgbClr val="C00000"/>
                </a:solidFill>
                <a:latin typeface="Calisto MT" pitchFamily="18" charset="0"/>
              </a:rPr>
              <a:t>: </a:t>
            </a:r>
            <a:r>
              <a:rPr lang="es-CL" sz="2000" dirty="0">
                <a:latin typeface="Calisto MT" pitchFamily="18" charset="0"/>
              </a:rPr>
              <a:t>Electricidad, combustible, vapor, calor, aire comprimido o similares. </a:t>
            </a:r>
            <a:endParaRPr lang="es-CL" sz="2000" dirty="0" smtClean="0">
              <a:latin typeface="Calisto MT" pitchFamily="18" charset="0"/>
            </a:endParaRPr>
          </a:p>
          <a:p>
            <a:r>
              <a:rPr lang="es-CL" sz="2000" dirty="0" smtClean="0">
                <a:solidFill>
                  <a:srgbClr val="C00000"/>
                </a:solidFill>
                <a:latin typeface="Calisto MT" pitchFamily="18" charset="0"/>
              </a:rPr>
              <a:t>Energías </a:t>
            </a:r>
            <a:r>
              <a:rPr lang="es-CL" sz="2000" dirty="0">
                <a:solidFill>
                  <a:srgbClr val="C00000"/>
                </a:solidFill>
                <a:latin typeface="Calisto MT" pitchFamily="18" charset="0"/>
              </a:rPr>
              <a:t>renovables: </a:t>
            </a:r>
            <a:r>
              <a:rPr lang="es-CL" sz="2000" dirty="0">
                <a:latin typeface="Calisto MT" pitchFamily="18" charset="0"/>
              </a:rPr>
              <a:t>Energía proveniente de fuentes inagotables en escala de tiempo humana, siendo estas fuentes el sol, el viento, la energía hidráulica y la biomasa</a:t>
            </a:r>
            <a:r>
              <a:rPr lang="es-CL" sz="2000" dirty="0" smtClean="0">
                <a:latin typeface="Calisto MT" pitchFamily="18" charset="0"/>
              </a:rPr>
              <a:t>.</a:t>
            </a:r>
          </a:p>
          <a:p>
            <a:r>
              <a:rPr lang="es-CL" sz="2000" dirty="0">
                <a:solidFill>
                  <a:srgbClr val="C00000"/>
                </a:solidFill>
                <a:latin typeface="Calisto MT" pitchFamily="18" charset="0"/>
              </a:rPr>
              <a:t>Panel Solar (fotovoltaico): </a:t>
            </a:r>
            <a:r>
              <a:rPr lang="es-CL" sz="2000" dirty="0">
                <a:latin typeface="Calisto MT" pitchFamily="18" charset="0"/>
              </a:rPr>
              <a:t>Sistema de captación de radiación solar para su conversión a energía eléctrica. </a:t>
            </a:r>
          </a:p>
          <a:p>
            <a:r>
              <a:rPr lang="es-CL" sz="2000" dirty="0" smtClean="0">
                <a:solidFill>
                  <a:srgbClr val="C00000"/>
                </a:solidFill>
                <a:latin typeface="Calisto MT" pitchFamily="18" charset="0"/>
              </a:rPr>
              <a:t>Estrategia</a:t>
            </a:r>
            <a:r>
              <a:rPr lang="es-CL" sz="2000" dirty="0">
                <a:solidFill>
                  <a:srgbClr val="C00000"/>
                </a:solidFill>
                <a:latin typeface="Calisto MT" pitchFamily="18" charset="0"/>
              </a:rPr>
              <a:t>:</a:t>
            </a:r>
            <a:r>
              <a:rPr lang="es-CL" sz="2000" dirty="0">
                <a:latin typeface="Calisto MT" pitchFamily="18" charset="0"/>
              </a:rPr>
              <a:t> Patrón de decisiones que determinan y dan cuenta de los objetivos, propósitos o metas de una organización y que producen las principales líneas de política que permiten alcanzar las metas trazadas en la organización</a:t>
            </a:r>
            <a:r>
              <a:rPr lang="es-CL" sz="2000" dirty="0" smtClean="0">
                <a:latin typeface="Calisto MT" pitchFamily="18" charset="0"/>
              </a:rPr>
              <a:t>.</a:t>
            </a:r>
          </a:p>
          <a:p>
            <a:r>
              <a:rPr lang="es-CL" sz="2000" dirty="0" smtClean="0">
                <a:latin typeface="Calisto MT" pitchFamily="18" charset="0"/>
              </a:rPr>
              <a:t> </a:t>
            </a:r>
            <a:r>
              <a:rPr lang="es-CL" sz="2000" dirty="0">
                <a:solidFill>
                  <a:srgbClr val="C00000"/>
                </a:solidFill>
                <a:latin typeface="Calisto MT" pitchFamily="18" charset="0"/>
              </a:rPr>
              <a:t>CNE: </a:t>
            </a:r>
            <a:r>
              <a:rPr lang="es-CL" sz="2000" dirty="0">
                <a:latin typeface="Calisto MT" pitchFamily="18" charset="0"/>
              </a:rPr>
              <a:t>Comisión Nacional de Energía, entidad pública encargada de analizar precios, tarifas y normas técnicas a las que deben adherirse empresas de producción, generación, transporte y distribución de energía, con el objeto de disponer un servicio </a:t>
            </a:r>
            <a:r>
              <a:rPr lang="es-CL" sz="2000" dirty="0" smtClean="0">
                <a:latin typeface="Calisto MT" pitchFamily="18" charset="0"/>
              </a:rPr>
              <a:t>eficiente</a:t>
            </a:r>
            <a:r>
              <a:rPr lang="es-CL" sz="2000" dirty="0">
                <a:latin typeface="Calisto MT" pitchFamily="18" charset="0"/>
              </a:rPr>
              <a:t>, seguro y de calidad. </a:t>
            </a:r>
            <a:endParaRPr lang="es-CL" sz="2000" dirty="0" smtClean="0">
              <a:latin typeface="Calisto MT" pitchFamily="18" charset="0"/>
            </a:endParaRPr>
          </a:p>
        </p:txBody>
      </p:sp>
    </p:spTree>
    <p:extLst>
      <p:ext uri="{BB962C8B-B14F-4D97-AF65-F5344CB8AC3E}">
        <p14:creationId xmlns:p14="http://schemas.microsoft.com/office/powerpoint/2010/main" val="1287733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45410" y="206193"/>
            <a:ext cx="8712968" cy="646331"/>
          </a:xfrm>
          <a:prstGeom prst="rect">
            <a:avLst/>
          </a:prstGeom>
        </p:spPr>
        <p:txBody>
          <a:bodyPr wrap="square">
            <a:spAutoFit/>
          </a:bodyPr>
          <a:lstStyle/>
          <a:p>
            <a:r>
              <a:rPr lang="es-CL" b="1" dirty="0" smtClean="0">
                <a:latin typeface="Calisto MT" pitchFamily="18" charset="0"/>
              </a:rPr>
              <a:t>Actividad 2: </a:t>
            </a:r>
            <a:r>
              <a:rPr lang="es-CL" dirty="0" smtClean="0">
                <a:latin typeface="Calisto MT" pitchFamily="18" charset="0"/>
              </a:rPr>
              <a:t>Según lo visto en la </a:t>
            </a:r>
            <a:r>
              <a:rPr lang="es-CL" dirty="0" smtClean="0">
                <a:latin typeface="Calisto MT" pitchFamily="18" charset="0"/>
              </a:rPr>
              <a:t>presentación  y video </a:t>
            </a:r>
            <a:r>
              <a:rPr lang="es-CL" dirty="0" smtClean="0">
                <a:latin typeface="Calisto MT" pitchFamily="18" charset="0"/>
              </a:rPr>
              <a:t> </a:t>
            </a:r>
            <a:r>
              <a:rPr lang="es-CL" dirty="0" smtClean="0">
                <a:latin typeface="Calisto MT" pitchFamily="18" charset="0"/>
              </a:rPr>
              <a:t>responda las siguientes preguntas en Word (procesador de texto) </a:t>
            </a:r>
            <a:endParaRPr lang="es-CL" dirty="0"/>
          </a:p>
        </p:txBody>
      </p:sp>
      <p:sp>
        <p:nvSpPr>
          <p:cNvPr id="3" name="2 CuadroTexto"/>
          <p:cNvSpPr txBox="1"/>
          <p:nvPr/>
        </p:nvSpPr>
        <p:spPr>
          <a:xfrm>
            <a:off x="323528" y="1052737"/>
            <a:ext cx="7128792" cy="5693866"/>
          </a:xfrm>
          <a:prstGeom prst="rect">
            <a:avLst/>
          </a:prstGeom>
          <a:noFill/>
        </p:spPr>
        <p:txBody>
          <a:bodyPr wrap="square" rtlCol="0">
            <a:spAutoFit/>
          </a:bodyPr>
          <a:lstStyle/>
          <a:p>
            <a:endParaRPr lang="es-CL" dirty="0" smtClean="0"/>
          </a:p>
          <a:p>
            <a:pPr marL="342900" indent="-342900">
              <a:buFont typeface="+mj-lt"/>
              <a:buAutoNum type="arabicPeriod"/>
            </a:pPr>
            <a:r>
              <a:rPr lang="es-CL" sz="2000" dirty="0" smtClean="0">
                <a:latin typeface="Calisto MT" pitchFamily="18" charset="0"/>
              </a:rPr>
              <a:t>¿Por qué una  </a:t>
            </a:r>
            <a:r>
              <a:rPr lang="es-CL" sz="2000" dirty="0">
                <a:latin typeface="Calisto MT" pitchFamily="18" charset="0"/>
              </a:rPr>
              <a:t>forma de explotar el potencial energético de una localidad es a través de la eficiencia energética?</a:t>
            </a:r>
            <a:endParaRPr lang="es-CL" sz="2000" dirty="0" smtClean="0">
              <a:latin typeface="Calisto MT" pitchFamily="18" charset="0"/>
            </a:endParaRPr>
          </a:p>
          <a:p>
            <a:pPr marL="342900" indent="-342900">
              <a:buFont typeface="+mj-lt"/>
              <a:buAutoNum type="arabicPeriod"/>
            </a:pPr>
            <a:r>
              <a:rPr lang="es-CL" sz="2000" dirty="0" smtClean="0">
                <a:latin typeface="Calisto MT" pitchFamily="18" charset="0"/>
              </a:rPr>
              <a:t>¿</a:t>
            </a:r>
            <a:r>
              <a:rPr lang="es-CL" sz="2000" dirty="0" smtClean="0">
                <a:latin typeface="Calisto MT" pitchFamily="18" charset="0"/>
              </a:rPr>
              <a:t>Cuál es el </a:t>
            </a:r>
            <a:r>
              <a:rPr lang="es-CL" sz="2000" dirty="0">
                <a:latin typeface="Calisto MT" pitchFamily="18" charset="0"/>
              </a:rPr>
              <a:t>eje importante en </a:t>
            </a:r>
            <a:r>
              <a:rPr lang="es-CL" sz="2000" dirty="0" smtClean="0">
                <a:latin typeface="Calisto MT" pitchFamily="18" charset="0"/>
              </a:rPr>
              <a:t>la </a:t>
            </a:r>
            <a:r>
              <a:rPr lang="es-CL" sz="2000" dirty="0" smtClean="0">
                <a:solidFill>
                  <a:srgbClr val="C00000"/>
                </a:solidFill>
                <a:latin typeface="Calisto MT" pitchFamily="18" charset="0"/>
              </a:rPr>
              <a:t> </a:t>
            </a:r>
            <a:r>
              <a:rPr lang="es-CL" sz="2000" dirty="0">
                <a:latin typeface="Calisto MT" pitchFamily="18" charset="0"/>
              </a:rPr>
              <a:t>visión </a:t>
            </a:r>
            <a:r>
              <a:rPr lang="es-CL" sz="2000" dirty="0" smtClean="0">
                <a:latin typeface="Calisto MT" pitchFamily="18" charset="0"/>
              </a:rPr>
              <a:t>energética de la comuna de Los Andes?</a:t>
            </a:r>
            <a:endParaRPr lang="es-CL" sz="2000" dirty="0">
              <a:latin typeface="Calisto MT" pitchFamily="18" charset="0"/>
            </a:endParaRPr>
          </a:p>
          <a:p>
            <a:pPr marL="342900" indent="-342900">
              <a:buFont typeface="+mj-lt"/>
              <a:buAutoNum type="arabicPeriod"/>
            </a:pPr>
            <a:r>
              <a:rPr lang="es-CL" sz="2000" dirty="0" smtClean="0">
                <a:latin typeface="Calisto MT" pitchFamily="18" charset="0"/>
              </a:rPr>
              <a:t>¿ </a:t>
            </a:r>
            <a:r>
              <a:rPr lang="es-CL" sz="2000" dirty="0">
                <a:latin typeface="Calisto MT" pitchFamily="18" charset="0"/>
              </a:rPr>
              <a:t>E</a:t>
            </a:r>
            <a:r>
              <a:rPr lang="es-CL" sz="2000" dirty="0" smtClean="0">
                <a:latin typeface="Calisto MT" pitchFamily="18" charset="0"/>
              </a:rPr>
              <a:t>n qué consisten los o</a:t>
            </a:r>
            <a:r>
              <a:rPr lang="es-CL" sz="2000" dirty="0" smtClean="0">
                <a:latin typeface="Calisto MT" pitchFamily="18" charset="0"/>
              </a:rPr>
              <a:t>bjetivos de Planificación sustentable? </a:t>
            </a:r>
          </a:p>
          <a:p>
            <a:pPr marL="342900" indent="-342900">
              <a:buFont typeface="+mj-lt"/>
              <a:buAutoNum type="arabicPeriod"/>
            </a:pPr>
            <a:r>
              <a:rPr lang="es-CL" sz="2000" dirty="0" smtClean="0">
                <a:latin typeface="Calisto MT" pitchFamily="18" charset="0"/>
              </a:rPr>
              <a:t>¿Cómo  se hace </a:t>
            </a:r>
            <a:r>
              <a:rPr lang="es-CL" sz="2000" dirty="0">
                <a:latin typeface="Calisto MT" pitchFamily="18" charset="0"/>
              </a:rPr>
              <a:t>partícipe a la comunidad en el desarrollo energético de Los </a:t>
            </a:r>
            <a:r>
              <a:rPr lang="es-CL" sz="2000" dirty="0" smtClean="0">
                <a:latin typeface="Calisto MT" pitchFamily="18" charset="0"/>
              </a:rPr>
              <a:t>Andes?</a:t>
            </a:r>
          </a:p>
          <a:p>
            <a:pPr marL="342900" indent="-342900">
              <a:buFont typeface="+mj-lt"/>
              <a:buAutoNum type="arabicPeriod"/>
            </a:pPr>
            <a:r>
              <a:rPr lang="es-CL" sz="2000" dirty="0" smtClean="0">
                <a:latin typeface="Calisto MT" pitchFamily="18" charset="0"/>
              </a:rPr>
              <a:t>¿Cómo se incorporarán las energías renovables, en el plan energético de la ciudad y el país?</a:t>
            </a:r>
          </a:p>
          <a:p>
            <a:endParaRPr lang="es-CL" sz="2000" dirty="0">
              <a:latin typeface="Calisto MT" pitchFamily="18" charset="0"/>
            </a:endParaRPr>
          </a:p>
          <a:p>
            <a:pPr marL="342900" indent="-342900">
              <a:buFont typeface="+mj-lt"/>
              <a:buAutoNum type="arabicPeriod"/>
            </a:pPr>
            <a:endParaRPr lang="es-CL" sz="2000" dirty="0" smtClean="0">
              <a:latin typeface="Calisto MT" pitchFamily="18" charset="0"/>
            </a:endParaRPr>
          </a:p>
          <a:p>
            <a:pPr marL="342900" indent="-342900">
              <a:buFont typeface="+mj-lt"/>
              <a:buAutoNum type="arabicPeriod"/>
            </a:pPr>
            <a:endParaRPr lang="es-CL" dirty="0" smtClean="0"/>
          </a:p>
          <a:p>
            <a:r>
              <a:rPr lang="es-CL" dirty="0" smtClean="0"/>
              <a:t> </a:t>
            </a:r>
          </a:p>
          <a:p>
            <a:pPr marL="342900" indent="-342900">
              <a:buFont typeface="+mj-lt"/>
              <a:buAutoNum type="arabicPeriod"/>
            </a:pPr>
            <a:endParaRPr lang="es-CL" dirty="0" smtClean="0"/>
          </a:p>
          <a:p>
            <a:pPr marL="342900" indent="-342900">
              <a:buFont typeface="+mj-lt"/>
              <a:buAutoNum type="arabicPeriod"/>
            </a:pPr>
            <a:endParaRPr lang="es-CL" dirty="0" smtClean="0"/>
          </a:p>
          <a:p>
            <a:pPr marL="342900" indent="-342900">
              <a:buFont typeface="+mj-lt"/>
              <a:buAutoNum type="arabicPeriod"/>
            </a:pPr>
            <a:endParaRPr lang="es-CL" dirty="0" smtClean="0"/>
          </a:p>
          <a:p>
            <a:pPr marL="342900" indent="-342900">
              <a:buFont typeface="+mj-lt"/>
              <a:buAutoNum type="arabicPeriod"/>
            </a:pPr>
            <a:endParaRPr lang="es-CL" dirty="0" smtClean="0"/>
          </a:p>
          <a:p>
            <a:pPr marL="342900" indent="-342900">
              <a:buFont typeface="+mj-lt"/>
              <a:buAutoNum type="arabicPeriod"/>
            </a:pPr>
            <a:endParaRPr lang="es-CL" dirty="0" smtClean="0"/>
          </a:p>
        </p:txBody>
      </p:sp>
      <p:sp>
        <p:nvSpPr>
          <p:cNvPr id="4" name="3 Rectángulo"/>
          <p:cNvSpPr/>
          <p:nvPr/>
        </p:nvSpPr>
        <p:spPr>
          <a:xfrm>
            <a:off x="291596" y="4622944"/>
            <a:ext cx="8280920" cy="2185214"/>
          </a:xfrm>
          <a:prstGeom prst="rect">
            <a:avLst/>
          </a:prstGeom>
          <a:noFill/>
        </p:spPr>
        <p:txBody>
          <a:bodyPr wrap="square">
            <a:spAutoFit/>
          </a:bodyPr>
          <a:lstStyle/>
          <a:p>
            <a:r>
              <a:rPr lang="es-CL" sz="2000" b="1" dirty="0" smtClean="0">
                <a:latin typeface="Calisto MT" pitchFamily="18" charset="0"/>
              </a:rPr>
              <a:t>Cuando envíes tu correo a </a:t>
            </a:r>
            <a:r>
              <a:rPr lang="es-CL" sz="2000" b="1" dirty="0">
                <a:solidFill>
                  <a:srgbClr val="002060"/>
                </a:solidFill>
                <a:latin typeface="Calisto MT" pitchFamily="18" charset="0"/>
              </a:rPr>
              <a:t> </a:t>
            </a:r>
            <a:r>
              <a:rPr lang="es-CL" sz="2000" b="1" dirty="0" smtClean="0">
                <a:solidFill>
                  <a:schemeClr val="accent1"/>
                </a:solidFill>
                <a:latin typeface="Calisto MT" pitchFamily="18" charset="0"/>
                <a:hlinkClick r:id="rId2"/>
              </a:rPr>
              <a:t>nancycalderon@maxsalas.cl</a:t>
            </a:r>
            <a:r>
              <a:rPr lang="es-CL" sz="2000" b="1" dirty="0">
                <a:solidFill>
                  <a:srgbClr val="002060"/>
                </a:solidFill>
                <a:latin typeface="Calisto MT" pitchFamily="18" charset="0"/>
              </a:rPr>
              <a:t> </a:t>
            </a:r>
            <a:r>
              <a:rPr lang="es-CL" sz="2000" b="1" dirty="0" smtClean="0">
                <a:latin typeface="Calisto MT" pitchFamily="18" charset="0"/>
              </a:rPr>
              <a:t>con las respuestas; No olvides poner en</a:t>
            </a:r>
            <a:r>
              <a:rPr lang="es-CL" sz="2000" b="1" dirty="0">
                <a:latin typeface="Calisto MT" pitchFamily="18" charset="0"/>
              </a:rPr>
              <a:t> </a:t>
            </a:r>
            <a:r>
              <a:rPr lang="es-CL" sz="2000" b="1" dirty="0" smtClean="0">
                <a:latin typeface="Calisto MT" pitchFamily="18" charset="0"/>
              </a:rPr>
              <a:t>Asunto : Actividad 2 segundo medio.  </a:t>
            </a:r>
          </a:p>
          <a:p>
            <a:r>
              <a:rPr lang="es-CL" sz="2000" b="1" dirty="0" smtClean="0">
                <a:latin typeface="Calisto MT" pitchFamily="18" charset="0"/>
              </a:rPr>
              <a:t>Y al </a:t>
            </a:r>
            <a:r>
              <a:rPr lang="es-CL" sz="2000" b="1" dirty="0">
                <a:latin typeface="Calisto MT" pitchFamily="18" charset="0"/>
              </a:rPr>
              <a:t>inicio de la hoja de </a:t>
            </a:r>
            <a:r>
              <a:rPr lang="es-CL" sz="2000" b="1" dirty="0" smtClean="0">
                <a:latin typeface="Calisto MT" pitchFamily="18" charset="0"/>
              </a:rPr>
              <a:t>respuestas.</a:t>
            </a:r>
          </a:p>
          <a:p>
            <a:r>
              <a:rPr lang="es-CL" sz="2000" b="1" dirty="0" smtClean="0">
                <a:latin typeface="Calisto MT" pitchFamily="18" charset="0"/>
              </a:rPr>
              <a:t>Nombre: </a:t>
            </a:r>
          </a:p>
          <a:p>
            <a:r>
              <a:rPr lang="es-CL" sz="2000" b="1" dirty="0" smtClean="0">
                <a:latin typeface="Calisto MT" pitchFamily="18" charset="0"/>
              </a:rPr>
              <a:t>Curso:</a:t>
            </a:r>
          </a:p>
          <a:p>
            <a:endParaRPr lang="es-CL" b="1" dirty="0">
              <a:solidFill>
                <a:prstClr val="black"/>
              </a:solidFill>
              <a:latin typeface="Calisto MT" pitchFamily="18" charset="0"/>
            </a:endParaRPr>
          </a:p>
          <a:p>
            <a:endParaRPr lang="es-CL" b="1" dirty="0">
              <a:solidFill>
                <a:prstClr val="black"/>
              </a:solidFill>
              <a:latin typeface="Calisto MT" pitchFamily="18" charset="0"/>
            </a:endParaRPr>
          </a:p>
        </p:txBody>
      </p:sp>
    </p:spTree>
    <p:extLst>
      <p:ext uri="{BB962C8B-B14F-4D97-AF65-F5344CB8AC3E}">
        <p14:creationId xmlns:p14="http://schemas.microsoft.com/office/powerpoint/2010/main" val="1295074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377529870"/>
              </p:ext>
            </p:extLst>
          </p:nvPr>
        </p:nvGraphicFramePr>
        <p:xfrm>
          <a:off x="323528" y="764704"/>
          <a:ext cx="6096000" cy="3774440"/>
        </p:xfrm>
        <a:graphic>
          <a:graphicData uri="http://schemas.openxmlformats.org/drawingml/2006/table">
            <a:tbl>
              <a:tblPr firstRow="1" bandRow="1">
                <a:tableStyleId>{F5AB1C69-6EDB-4FF4-983F-18BD219EF322}</a:tableStyleId>
              </a:tblPr>
              <a:tblGrid>
                <a:gridCol w="455712"/>
                <a:gridCol w="4248472"/>
                <a:gridCol w="720080"/>
                <a:gridCol w="671736"/>
              </a:tblGrid>
              <a:tr h="370840">
                <a:tc>
                  <a:txBody>
                    <a:bodyPr/>
                    <a:lstStyle/>
                    <a:p>
                      <a:endParaRPr lang="es-CL" dirty="0"/>
                    </a:p>
                  </a:txBody>
                  <a:tcPr/>
                </a:tc>
                <a:tc>
                  <a:txBody>
                    <a:bodyPr/>
                    <a:lstStyle/>
                    <a:p>
                      <a:r>
                        <a:rPr lang="es-CL" dirty="0" smtClean="0">
                          <a:latin typeface="Calisto MT" pitchFamily="18" charset="0"/>
                        </a:rPr>
                        <a:t>Contenido </a:t>
                      </a:r>
                      <a:endParaRPr lang="es-CL" dirty="0">
                        <a:latin typeface="Calisto MT" pitchFamily="18" charset="0"/>
                      </a:endParaRPr>
                    </a:p>
                  </a:txBody>
                  <a:tcPr/>
                </a:tc>
                <a:tc>
                  <a:txBody>
                    <a:bodyPr/>
                    <a:lstStyle/>
                    <a:p>
                      <a:r>
                        <a:rPr lang="es-CL" dirty="0" smtClean="0">
                          <a:latin typeface="Calisto MT" pitchFamily="18" charset="0"/>
                        </a:rPr>
                        <a:t>SI</a:t>
                      </a:r>
                      <a:endParaRPr lang="es-CL" dirty="0">
                        <a:latin typeface="Calisto MT" pitchFamily="18" charset="0"/>
                      </a:endParaRPr>
                    </a:p>
                  </a:txBody>
                  <a:tcPr/>
                </a:tc>
                <a:tc>
                  <a:txBody>
                    <a:bodyPr/>
                    <a:lstStyle/>
                    <a:p>
                      <a:r>
                        <a:rPr lang="es-CL" dirty="0" smtClean="0">
                          <a:latin typeface="Calisto MT" pitchFamily="18" charset="0"/>
                        </a:rPr>
                        <a:t>NO</a:t>
                      </a:r>
                      <a:endParaRPr lang="es-CL" dirty="0">
                        <a:latin typeface="Calisto MT" pitchFamily="18" charset="0"/>
                      </a:endParaRPr>
                    </a:p>
                  </a:txBody>
                  <a:tcPr/>
                </a:tc>
              </a:tr>
              <a:tr h="370840">
                <a:tc>
                  <a:txBody>
                    <a:bodyPr/>
                    <a:lstStyle/>
                    <a:p>
                      <a:r>
                        <a:rPr lang="es-CL" dirty="0" smtClean="0"/>
                        <a:t>1</a:t>
                      </a:r>
                    </a:p>
                  </a:txBody>
                  <a:tcPr/>
                </a:tc>
                <a:tc>
                  <a:txBody>
                    <a:bodyPr/>
                    <a:lstStyle/>
                    <a:p>
                      <a:r>
                        <a:rPr lang="es-CL" dirty="0" smtClean="0">
                          <a:latin typeface="Calisto MT" pitchFamily="18" charset="0"/>
                        </a:rPr>
                        <a:t>Reflexionó</a:t>
                      </a:r>
                      <a:r>
                        <a:rPr lang="es-CL" baseline="0" dirty="0" smtClean="0">
                          <a:latin typeface="Calisto MT" pitchFamily="18" charset="0"/>
                        </a:rPr>
                        <a:t>  sobre lo leído</a:t>
                      </a:r>
                      <a:endParaRPr lang="es-CL" dirty="0">
                        <a:latin typeface="Calisto MT" pitchFamily="18" charset="0"/>
                      </a:endParaRPr>
                    </a:p>
                  </a:txBody>
                  <a:tcPr/>
                </a:tc>
                <a:tc>
                  <a:txBody>
                    <a:bodyPr/>
                    <a:lstStyle/>
                    <a:p>
                      <a:endParaRPr lang="es-CL">
                        <a:latin typeface="Calisto MT" pitchFamily="18" charset="0"/>
                      </a:endParaRPr>
                    </a:p>
                  </a:txBody>
                  <a:tcPr/>
                </a:tc>
                <a:tc>
                  <a:txBody>
                    <a:bodyPr/>
                    <a:lstStyle/>
                    <a:p>
                      <a:endParaRPr lang="es-CL">
                        <a:latin typeface="Calisto MT" pitchFamily="18" charset="0"/>
                      </a:endParaRPr>
                    </a:p>
                  </a:txBody>
                  <a:tcPr/>
                </a:tc>
              </a:tr>
              <a:tr h="370840">
                <a:tc>
                  <a:txBody>
                    <a:bodyPr/>
                    <a:lstStyle/>
                    <a:p>
                      <a:r>
                        <a:rPr lang="es-CL" dirty="0" smtClean="0"/>
                        <a:t>2</a:t>
                      </a:r>
                      <a:endParaRPr lang="es-CL" dirty="0"/>
                    </a:p>
                  </a:txBody>
                  <a:tcPr/>
                </a:tc>
                <a:tc>
                  <a:txBody>
                    <a:bodyPr/>
                    <a:lstStyle/>
                    <a:p>
                      <a:r>
                        <a:rPr lang="es-CL" dirty="0" smtClean="0">
                          <a:latin typeface="Calisto MT" pitchFamily="18" charset="0"/>
                        </a:rPr>
                        <a:t>Incluye las ideas principales  en sus respuestas.</a:t>
                      </a:r>
                      <a:endParaRPr lang="es-CL" dirty="0">
                        <a:latin typeface="Calisto MT" pitchFamily="18" charset="0"/>
                      </a:endParaRPr>
                    </a:p>
                  </a:txBody>
                  <a:tcPr/>
                </a:tc>
                <a:tc>
                  <a:txBody>
                    <a:bodyPr/>
                    <a:lstStyle/>
                    <a:p>
                      <a:endParaRPr lang="es-CL">
                        <a:latin typeface="Calisto MT" pitchFamily="18" charset="0"/>
                      </a:endParaRPr>
                    </a:p>
                  </a:txBody>
                  <a:tcPr/>
                </a:tc>
                <a:tc>
                  <a:txBody>
                    <a:bodyPr/>
                    <a:lstStyle/>
                    <a:p>
                      <a:endParaRPr lang="es-CL">
                        <a:latin typeface="Calisto MT" pitchFamily="18" charset="0"/>
                      </a:endParaRPr>
                    </a:p>
                  </a:txBody>
                  <a:tcPr/>
                </a:tc>
              </a:tr>
              <a:tr h="370840">
                <a:tc>
                  <a:txBody>
                    <a:bodyPr/>
                    <a:lstStyle/>
                    <a:p>
                      <a:r>
                        <a:rPr lang="es-CL" dirty="0" smtClean="0"/>
                        <a:t>3</a:t>
                      </a:r>
                      <a:endParaRPr lang="es-CL" dirty="0"/>
                    </a:p>
                  </a:txBody>
                  <a:tcPr/>
                </a:tc>
                <a:tc>
                  <a:txBody>
                    <a:bodyPr/>
                    <a:lstStyle/>
                    <a:p>
                      <a:r>
                        <a:rPr lang="es-CL" dirty="0" smtClean="0">
                          <a:latin typeface="Calisto MT" pitchFamily="18" charset="0"/>
                        </a:rPr>
                        <a:t>La</a:t>
                      </a:r>
                      <a:r>
                        <a:rPr lang="es-CL" baseline="0" dirty="0" smtClean="0">
                          <a:latin typeface="Calisto MT" pitchFamily="18" charset="0"/>
                        </a:rPr>
                        <a:t> redacción de las respuestas es buena y hay concordancia gramatical. </a:t>
                      </a:r>
                      <a:endParaRPr lang="es-CL" dirty="0">
                        <a:latin typeface="Calisto MT" pitchFamily="18" charset="0"/>
                      </a:endParaRPr>
                    </a:p>
                  </a:txBody>
                  <a:tcPr/>
                </a:tc>
                <a:tc>
                  <a:txBody>
                    <a:bodyPr/>
                    <a:lstStyle/>
                    <a:p>
                      <a:endParaRPr lang="es-CL">
                        <a:latin typeface="Calisto MT" pitchFamily="18" charset="0"/>
                      </a:endParaRPr>
                    </a:p>
                  </a:txBody>
                  <a:tcPr/>
                </a:tc>
                <a:tc>
                  <a:txBody>
                    <a:bodyPr/>
                    <a:lstStyle/>
                    <a:p>
                      <a:endParaRPr lang="es-CL">
                        <a:latin typeface="Calisto MT" pitchFamily="18" charset="0"/>
                      </a:endParaRPr>
                    </a:p>
                  </a:txBody>
                  <a:tcPr/>
                </a:tc>
              </a:tr>
              <a:tr h="370840">
                <a:tc>
                  <a:txBody>
                    <a:bodyPr/>
                    <a:lstStyle/>
                    <a:p>
                      <a:r>
                        <a:rPr lang="es-CL" dirty="0" smtClean="0"/>
                        <a:t>4</a:t>
                      </a:r>
                      <a:endParaRPr lang="es-CL" dirty="0"/>
                    </a:p>
                  </a:txBody>
                  <a:tcPr/>
                </a:tc>
                <a:tc>
                  <a:txBody>
                    <a:bodyPr/>
                    <a:lstStyle/>
                    <a:p>
                      <a:r>
                        <a:rPr lang="es-CL" dirty="0" smtClean="0">
                          <a:latin typeface="Calisto MT" pitchFamily="18" charset="0"/>
                        </a:rPr>
                        <a:t>Sintetizó</a:t>
                      </a:r>
                      <a:r>
                        <a:rPr lang="es-CL" baseline="0" dirty="0" smtClean="0">
                          <a:latin typeface="Calisto MT" pitchFamily="18" charset="0"/>
                        </a:rPr>
                        <a:t>  las ideas principales </a:t>
                      </a:r>
                      <a:endParaRPr lang="es-CL" dirty="0">
                        <a:latin typeface="Calisto MT" pitchFamily="18" charset="0"/>
                      </a:endParaRPr>
                    </a:p>
                  </a:txBody>
                  <a:tcPr/>
                </a:tc>
                <a:tc>
                  <a:txBody>
                    <a:bodyPr/>
                    <a:lstStyle/>
                    <a:p>
                      <a:endParaRPr lang="es-CL">
                        <a:latin typeface="Calisto MT" pitchFamily="18" charset="0"/>
                      </a:endParaRPr>
                    </a:p>
                  </a:txBody>
                  <a:tcPr/>
                </a:tc>
                <a:tc>
                  <a:txBody>
                    <a:bodyPr/>
                    <a:lstStyle/>
                    <a:p>
                      <a:endParaRPr lang="es-CL">
                        <a:latin typeface="Calisto MT" pitchFamily="18" charset="0"/>
                      </a:endParaRPr>
                    </a:p>
                  </a:txBody>
                  <a:tcPr/>
                </a:tc>
              </a:tr>
              <a:tr h="370840">
                <a:tc>
                  <a:txBody>
                    <a:bodyPr/>
                    <a:lstStyle/>
                    <a:p>
                      <a:r>
                        <a:rPr lang="es-CL" dirty="0" smtClean="0"/>
                        <a:t>5</a:t>
                      </a:r>
                      <a:endParaRPr lang="es-CL" dirty="0"/>
                    </a:p>
                  </a:txBody>
                  <a:tcPr/>
                </a:tc>
                <a:tc>
                  <a:txBody>
                    <a:bodyPr/>
                    <a:lstStyle/>
                    <a:p>
                      <a:r>
                        <a:rPr lang="es-CL" dirty="0" smtClean="0">
                          <a:latin typeface="Calisto MT" pitchFamily="18" charset="0"/>
                        </a:rPr>
                        <a:t>No</a:t>
                      </a:r>
                      <a:r>
                        <a:rPr lang="es-CL" baseline="0" dirty="0" smtClean="0">
                          <a:latin typeface="Calisto MT" pitchFamily="18" charset="0"/>
                        </a:rPr>
                        <a:t> incurre en errores ortográficos.</a:t>
                      </a:r>
                      <a:endParaRPr lang="es-CL" dirty="0">
                        <a:latin typeface="Calisto MT" pitchFamily="18" charset="0"/>
                      </a:endParaRPr>
                    </a:p>
                  </a:txBody>
                  <a:tcPr/>
                </a:tc>
                <a:tc>
                  <a:txBody>
                    <a:bodyPr/>
                    <a:lstStyle/>
                    <a:p>
                      <a:endParaRPr lang="es-CL" dirty="0">
                        <a:latin typeface="Calisto MT" pitchFamily="18" charset="0"/>
                      </a:endParaRPr>
                    </a:p>
                  </a:txBody>
                  <a:tcPr/>
                </a:tc>
                <a:tc>
                  <a:txBody>
                    <a:bodyPr/>
                    <a:lstStyle/>
                    <a:p>
                      <a:endParaRPr lang="es-CL" dirty="0">
                        <a:latin typeface="Calisto MT" pitchFamily="18" charset="0"/>
                      </a:endParaRPr>
                    </a:p>
                  </a:txBody>
                  <a:tcPr/>
                </a:tc>
              </a:tr>
              <a:tr h="370840">
                <a:tc>
                  <a:txBody>
                    <a:bodyPr/>
                    <a:lstStyle/>
                    <a:p>
                      <a:r>
                        <a:rPr lang="es-CL" dirty="0" smtClean="0"/>
                        <a:t>6</a:t>
                      </a:r>
                      <a:endParaRPr lang="es-CL" dirty="0"/>
                    </a:p>
                  </a:txBody>
                  <a:tcPr/>
                </a:tc>
                <a:tc>
                  <a:txBody>
                    <a:bodyPr/>
                    <a:lstStyle/>
                    <a:p>
                      <a:r>
                        <a:rPr lang="es-CL" dirty="0" smtClean="0">
                          <a:latin typeface="Calisto MT" pitchFamily="18" charset="0"/>
                        </a:rPr>
                        <a:t>Responde de manera coherente a las preguntas planteadas.</a:t>
                      </a:r>
                      <a:endParaRPr lang="es-CL" dirty="0">
                        <a:latin typeface="Calisto MT" pitchFamily="18" charset="0"/>
                      </a:endParaRPr>
                    </a:p>
                  </a:txBody>
                  <a:tcPr/>
                </a:tc>
                <a:tc>
                  <a:txBody>
                    <a:bodyPr/>
                    <a:lstStyle/>
                    <a:p>
                      <a:endParaRPr lang="es-CL" dirty="0">
                        <a:latin typeface="Calisto MT" pitchFamily="18" charset="0"/>
                      </a:endParaRPr>
                    </a:p>
                  </a:txBody>
                  <a:tcPr/>
                </a:tc>
                <a:tc>
                  <a:txBody>
                    <a:bodyPr/>
                    <a:lstStyle/>
                    <a:p>
                      <a:endParaRPr lang="es-CL" dirty="0">
                        <a:latin typeface="Calisto MT" pitchFamily="18" charset="0"/>
                      </a:endParaRPr>
                    </a:p>
                  </a:txBody>
                  <a:tcPr/>
                </a:tc>
              </a:tr>
              <a:tr h="370840">
                <a:tc>
                  <a:txBody>
                    <a:bodyPr/>
                    <a:lstStyle/>
                    <a:p>
                      <a:endParaRPr lang="es-CL" dirty="0"/>
                    </a:p>
                  </a:txBody>
                  <a:tcPr/>
                </a:tc>
                <a:tc>
                  <a:txBody>
                    <a:bodyPr/>
                    <a:lstStyle/>
                    <a:p>
                      <a:pPr algn="r"/>
                      <a:r>
                        <a:rPr lang="es-CL" dirty="0" smtClean="0">
                          <a:latin typeface="Calisto MT" pitchFamily="18" charset="0"/>
                        </a:rPr>
                        <a:t>Total:</a:t>
                      </a:r>
                      <a:endParaRPr lang="es-CL" dirty="0">
                        <a:latin typeface="Calisto MT" pitchFamily="18" charset="0"/>
                      </a:endParaRPr>
                    </a:p>
                  </a:txBody>
                  <a:tcPr/>
                </a:tc>
                <a:tc>
                  <a:txBody>
                    <a:bodyPr/>
                    <a:lstStyle/>
                    <a:p>
                      <a:endParaRPr lang="es-CL">
                        <a:latin typeface="Calisto MT" pitchFamily="18" charset="0"/>
                      </a:endParaRPr>
                    </a:p>
                  </a:txBody>
                  <a:tcPr/>
                </a:tc>
                <a:tc>
                  <a:txBody>
                    <a:bodyPr/>
                    <a:lstStyle/>
                    <a:p>
                      <a:endParaRPr lang="es-CL" dirty="0">
                        <a:latin typeface="Calisto MT" pitchFamily="18" charset="0"/>
                      </a:endParaRPr>
                    </a:p>
                  </a:txBody>
                  <a:tcPr/>
                </a:tc>
              </a:tr>
            </a:tbl>
          </a:graphicData>
        </a:graphic>
      </p:graphicFrame>
      <p:sp>
        <p:nvSpPr>
          <p:cNvPr id="3" name="2 CuadroTexto"/>
          <p:cNvSpPr txBox="1"/>
          <p:nvPr/>
        </p:nvSpPr>
        <p:spPr>
          <a:xfrm>
            <a:off x="358489" y="250589"/>
            <a:ext cx="4302781" cy="400110"/>
          </a:xfrm>
          <a:prstGeom prst="rect">
            <a:avLst/>
          </a:prstGeom>
          <a:noFill/>
        </p:spPr>
        <p:txBody>
          <a:bodyPr wrap="none" rtlCol="0">
            <a:spAutoFit/>
          </a:bodyPr>
          <a:lstStyle/>
          <a:p>
            <a:r>
              <a:rPr lang="es-CL" sz="2000" b="1" dirty="0" smtClean="0">
                <a:latin typeface="Calisto MT" pitchFamily="18" charset="0"/>
              </a:rPr>
              <a:t>Conteste la siguiente lista de cotejo</a:t>
            </a:r>
            <a:r>
              <a:rPr lang="es-CL" sz="2000" b="1" dirty="0">
                <a:latin typeface="Calisto MT" pitchFamily="18" charset="0"/>
              </a:rPr>
              <a:t>:</a:t>
            </a:r>
            <a:r>
              <a:rPr lang="es-CL" sz="2000" b="1" dirty="0" smtClean="0">
                <a:latin typeface="Calisto MT" pitchFamily="18" charset="0"/>
              </a:rPr>
              <a:t> </a:t>
            </a:r>
            <a:endParaRPr lang="es-CL" sz="2000" b="1" dirty="0">
              <a:latin typeface="Calisto MT" pitchFamily="18" charset="0"/>
            </a:endParaRPr>
          </a:p>
        </p:txBody>
      </p:sp>
      <p:sp>
        <p:nvSpPr>
          <p:cNvPr id="4" name="3 Rectángulo"/>
          <p:cNvSpPr/>
          <p:nvPr/>
        </p:nvSpPr>
        <p:spPr>
          <a:xfrm>
            <a:off x="3995936" y="5271932"/>
            <a:ext cx="4572000" cy="646331"/>
          </a:xfrm>
          <a:prstGeom prst="rect">
            <a:avLst/>
          </a:prstGeom>
        </p:spPr>
        <p:txBody>
          <a:bodyPr>
            <a:spAutoFit/>
          </a:bodyPr>
          <a:lstStyle/>
          <a:p>
            <a:r>
              <a:rPr lang="es-CL" b="1" dirty="0">
                <a:latin typeface="Calisto MT" pitchFamily="18" charset="0"/>
              </a:rPr>
              <a:t>P</a:t>
            </a:r>
            <a:r>
              <a:rPr lang="es-CL" b="1" dirty="0" smtClean="0">
                <a:latin typeface="Calisto MT" pitchFamily="18" charset="0"/>
              </a:rPr>
              <a:t>lazo </a:t>
            </a:r>
            <a:r>
              <a:rPr lang="es-CL" b="1" dirty="0">
                <a:latin typeface="Calisto MT" pitchFamily="18" charset="0"/>
              </a:rPr>
              <a:t>de entrega viernes 29 de mayo.</a:t>
            </a:r>
            <a:br>
              <a:rPr lang="es-CL" b="1" dirty="0">
                <a:latin typeface="Calisto MT" pitchFamily="18" charset="0"/>
              </a:rPr>
            </a:br>
            <a:r>
              <a:rPr lang="es-CL" b="1" dirty="0">
                <a:latin typeface="Calisto MT" pitchFamily="18" charset="0"/>
              </a:rPr>
              <a:t>Atentamente  profesora Nancy Calderón G.</a:t>
            </a:r>
          </a:p>
        </p:txBody>
      </p:sp>
    </p:spTree>
    <p:extLst>
      <p:ext uri="{BB962C8B-B14F-4D97-AF65-F5344CB8AC3E}">
        <p14:creationId xmlns:p14="http://schemas.microsoft.com/office/powerpoint/2010/main" val="195520525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244</TotalTime>
  <Words>1081</Words>
  <Application>Microsoft Office PowerPoint</Application>
  <PresentationFormat>Presentación en pantalla (4:3)</PresentationFormat>
  <Paragraphs>83</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Ángulos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Nancy</dc:creator>
  <cp:lastModifiedBy>Nancy</cp:lastModifiedBy>
  <cp:revision>26</cp:revision>
  <dcterms:created xsi:type="dcterms:W3CDTF">2020-04-30T03:05:49Z</dcterms:created>
  <dcterms:modified xsi:type="dcterms:W3CDTF">2020-04-30T18:27:19Z</dcterms:modified>
</cp:coreProperties>
</file>