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63" r:id="rId2"/>
    <p:sldId id="259" r:id="rId3"/>
    <p:sldId id="261" r:id="rId4"/>
    <p:sldId id="264" r:id="rId5"/>
    <p:sldId id="260" r:id="rId6"/>
    <p:sldId id="265" r:id="rId7"/>
    <p:sldId id="266" r:id="rId8"/>
    <p:sldId id="267" r:id="rId9"/>
    <p:sldId id="269" r:id="rId1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CA5182EB-91FE-4D1A-B760-CC335EE2F9DE}">
          <p14:sldIdLst/>
        </p14:section>
        <p14:section name="Sección sin título" id="{A425DB7A-E91F-4AF8-8B89-45B8ED2A7747}">
          <p14:sldIdLst>
            <p14:sldId id="263"/>
            <p14:sldId id="259"/>
            <p14:sldId id="261"/>
            <p14:sldId id="264"/>
            <p14:sldId id="260"/>
            <p14:sldId id="265"/>
            <p14:sldId id="266"/>
            <p14:sldId id="267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99EE51-92C9-4646-AD7B-09297DA636F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2289B942-397E-4EE7-A7C2-155E4430711F}">
      <dgm:prSet phldrT="[Texto]"/>
      <dgm:spPr>
        <a:ln>
          <a:solidFill>
            <a:schemeClr val="accent1"/>
          </a:solidFill>
        </a:ln>
      </dgm:spPr>
      <dgm:t>
        <a:bodyPr/>
        <a:lstStyle/>
        <a:p>
          <a:r>
            <a:rPr lang="es-CL" dirty="0" smtClean="0">
              <a:solidFill>
                <a:srgbClr val="FFFF00"/>
              </a:solidFill>
            </a:rPr>
            <a:t>Servicios públicos  </a:t>
          </a:r>
          <a:endParaRPr lang="es-CL" dirty="0">
            <a:solidFill>
              <a:srgbClr val="FFFF00"/>
            </a:solidFill>
          </a:endParaRPr>
        </a:p>
      </dgm:t>
    </dgm:pt>
    <dgm:pt modelId="{8BB608E2-0833-4E8F-B659-4C6DB2D7C0E1}" type="parTrans" cxnId="{DF60EB36-0DDE-4685-AE16-29AB22157681}">
      <dgm:prSet/>
      <dgm:spPr/>
      <dgm:t>
        <a:bodyPr/>
        <a:lstStyle/>
        <a:p>
          <a:endParaRPr lang="es-CL"/>
        </a:p>
      </dgm:t>
    </dgm:pt>
    <dgm:pt modelId="{890B66AB-29A4-423A-A304-688ECCD04506}" type="sibTrans" cxnId="{DF60EB36-0DDE-4685-AE16-29AB22157681}">
      <dgm:prSet/>
      <dgm:spPr/>
      <dgm:t>
        <a:bodyPr/>
        <a:lstStyle/>
        <a:p>
          <a:endParaRPr lang="es-CL"/>
        </a:p>
      </dgm:t>
    </dgm:pt>
    <dgm:pt modelId="{7FA36DF6-A019-4AA1-ABAE-064C850F0520}">
      <dgm:prSet phldrT="[Texto]"/>
      <dgm:spPr/>
      <dgm:t>
        <a:bodyPr/>
        <a:lstStyle/>
        <a:p>
          <a:r>
            <a:rPr lang="es-CL" dirty="0" smtClean="0">
              <a:solidFill>
                <a:srgbClr val="FFFF00"/>
              </a:solidFill>
            </a:rPr>
            <a:t>Servicios  privados </a:t>
          </a:r>
          <a:endParaRPr lang="es-CL" dirty="0">
            <a:solidFill>
              <a:srgbClr val="FFFF00"/>
            </a:solidFill>
          </a:endParaRPr>
        </a:p>
      </dgm:t>
    </dgm:pt>
    <dgm:pt modelId="{755547F9-A715-4174-AF2B-15A29636B1A6}" type="parTrans" cxnId="{6BE9E598-DA12-4EFD-8E9E-5459EEC5F98F}">
      <dgm:prSet/>
      <dgm:spPr/>
      <dgm:t>
        <a:bodyPr/>
        <a:lstStyle/>
        <a:p>
          <a:endParaRPr lang="es-CL"/>
        </a:p>
      </dgm:t>
    </dgm:pt>
    <dgm:pt modelId="{C80DBB33-B0CF-4092-800A-2F1EB51B5AB2}" type="sibTrans" cxnId="{6BE9E598-DA12-4EFD-8E9E-5459EEC5F98F}">
      <dgm:prSet/>
      <dgm:spPr/>
      <dgm:t>
        <a:bodyPr/>
        <a:lstStyle/>
        <a:p>
          <a:endParaRPr lang="es-CL"/>
        </a:p>
      </dgm:t>
    </dgm:pt>
    <dgm:pt modelId="{E76BC940-A01B-4535-B76E-4E46922F2BE8}">
      <dgm:prSet phldrT="[Texto]"/>
      <dgm:spPr/>
      <dgm:t>
        <a:bodyPr/>
        <a:lstStyle/>
        <a:p>
          <a:r>
            <a:rPr lang="es-CL" dirty="0" smtClean="0">
              <a:solidFill>
                <a:srgbClr val="FFFF00"/>
              </a:solidFill>
            </a:rPr>
            <a:t>Servicios sin fines de lucro  </a:t>
          </a:r>
          <a:endParaRPr lang="es-CL" dirty="0">
            <a:solidFill>
              <a:srgbClr val="FFFF00"/>
            </a:solidFill>
          </a:endParaRPr>
        </a:p>
      </dgm:t>
    </dgm:pt>
    <dgm:pt modelId="{C9CD1A82-6D55-42F0-9FD7-82D9BC64803B}" type="parTrans" cxnId="{0FB1C058-BA02-43AE-A755-43F4AE6A0B67}">
      <dgm:prSet/>
      <dgm:spPr/>
      <dgm:t>
        <a:bodyPr/>
        <a:lstStyle/>
        <a:p>
          <a:endParaRPr lang="es-CL"/>
        </a:p>
      </dgm:t>
    </dgm:pt>
    <dgm:pt modelId="{A3847ED5-DD8F-47D2-A492-51D560177586}" type="sibTrans" cxnId="{0FB1C058-BA02-43AE-A755-43F4AE6A0B67}">
      <dgm:prSet/>
      <dgm:spPr/>
      <dgm:t>
        <a:bodyPr/>
        <a:lstStyle/>
        <a:p>
          <a:endParaRPr lang="es-CL"/>
        </a:p>
      </dgm:t>
    </dgm:pt>
    <dgm:pt modelId="{155C1F46-0D39-4E2A-800A-06A586CEE317}" type="pres">
      <dgm:prSet presAssocID="{5699EE51-92C9-4646-AD7B-09297DA636F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8F8077DE-F508-466C-BF88-C3035125013A}" type="pres">
      <dgm:prSet presAssocID="{2289B942-397E-4EE7-A7C2-155E4430711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121BEB5C-440F-46B0-B7E0-0BC0C007E4AF}" type="pres">
      <dgm:prSet presAssocID="{890B66AB-29A4-423A-A304-688ECCD04506}" presName="sibTrans" presStyleCnt="0"/>
      <dgm:spPr/>
    </dgm:pt>
    <dgm:pt modelId="{D1D3F594-C081-44D7-A37A-C0E4585D6EE8}" type="pres">
      <dgm:prSet presAssocID="{7FA36DF6-A019-4AA1-ABAE-064C850F052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A798242-1789-4968-BF70-A8B3FAA56080}" type="pres">
      <dgm:prSet presAssocID="{C80DBB33-B0CF-4092-800A-2F1EB51B5AB2}" presName="sibTrans" presStyleCnt="0"/>
      <dgm:spPr/>
    </dgm:pt>
    <dgm:pt modelId="{D0EAB5B2-A56D-4FCE-B29D-2FE6FAE16227}" type="pres">
      <dgm:prSet presAssocID="{E76BC940-A01B-4535-B76E-4E46922F2BE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0DC99BBE-B31C-466B-98FD-062495288A78}" type="presOf" srcId="{7FA36DF6-A019-4AA1-ABAE-064C850F0520}" destId="{D1D3F594-C081-44D7-A37A-C0E4585D6EE8}" srcOrd="0" destOrd="0" presId="urn:microsoft.com/office/officeart/2005/8/layout/default"/>
    <dgm:cxn modelId="{EB999A8A-BB0C-4470-8CE5-C3877885A0FA}" type="presOf" srcId="{E76BC940-A01B-4535-B76E-4E46922F2BE8}" destId="{D0EAB5B2-A56D-4FCE-B29D-2FE6FAE16227}" srcOrd="0" destOrd="0" presId="urn:microsoft.com/office/officeart/2005/8/layout/default"/>
    <dgm:cxn modelId="{6BE9E598-DA12-4EFD-8E9E-5459EEC5F98F}" srcId="{5699EE51-92C9-4646-AD7B-09297DA636F4}" destId="{7FA36DF6-A019-4AA1-ABAE-064C850F0520}" srcOrd="1" destOrd="0" parTransId="{755547F9-A715-4174-AF2B-15A29636B1A6}" sibTransId="{C80DBB33-B0CF-4092-800A-2F1EB51B5AB2}"/>
    <dgm:cxn modelId="{7E816ED3-947F-4094-9A59-2050185C4C07}" type="presOf" srcId="{2289B942-397E-4EE7-A7C2-155E4430711F}" destId="{8F8077DE-F508-466C-BF88-C3035125013A}" srcOrd="0" destOrd="0" presId="urn:microsoft.com/office/officeart/2005/8/layout/default"/>
    <dgm:cxn modelId="{3DCF125B-467A-4780-8E10-AF765D7CDBC0}" type="presOf" srcId="{5699EE51-92C9-4646-AD7B-09297DA636F4}" destId="{155C1F46-0D39-4E2A-800A-06A586CEE317}" srcOrd="0" destOrd="0" presId="urn:microsoft.com/office/officeart/2005/8/layout/default"/>
    <dgm:cxn modelId="{0FB1C058-BA02-43AE-A755-43F4AE6A0B67}" srcId="{5699EE51-92C9-4646-AD7B-09297DA636F4}" destId="{E76BC940-A01B-4535-B76E-4E46922F2BE8}" srcOrd="2" destOrd="0" parTransId="{C9CD1A82-6D55-42F0-9FD7-82D9BC64803B}" sibTransId="{A3847ED5-DD8F-47D2-A492-51D560177586}"/>
    <dgm:cxn modelId="{DF60EB36-0DDE-4685-AE16-29AB22157681}" srcId="{5699EE51-92C9-4646-AD7B-09297DA636F4}" destId="{2289B942-397E-4EE7-A7C2-155E4430711F}" srcOrd="0" destOrd="0" parTransId="{8BB608E2-0833-4E8F-B659-4C6DB2D7C0E1}" sibTransId="{890B66AB-29A4-423A-A304-688ECCD04506}"/>
    <dgm:cxn modelId="{126B8561-AF2F-43D2-94EF-42B6A0BE81EB}" type="presParOf" srcId="{155C1F46-0D39-4E2A-800A-06A586CEE317}" destId="{8F8077DE-F508-466C-BF88-C3035125013A}" srcOrd="0" destOrd="0" presId="urn:microsoft.com/office/officeart/2005/8/layout/default"/>
    <dgm:cxn modelId="{92AADEB3-9945-47B9-8130-09C9E646817C}" type="presParOf" srcId="{155C1F46-0D39-4E2A-800A-06A586CEE317}" destId="{121BEB5C-440F-46B0-B7E0-0BC0C007E4AF}" srcOrd="1" destOrd="0" presId="urn:microsoft.com/office/officeart/2005/8/layout/default"/>
    <dgm:cxn modelId="{DE03EAFB-7F41-4AD0-9C97-4E23A386193A}" type="presParOf" srcId="{155C1F46-0D39-4E2A-800A-06A586CEE317}" destId="{D1D3F594-C081-44D7-A37A-C0E4585D6EE8}" srcOrd="2" destOrd="0" presId="urn:microsoft.com/office/officeart/2005/8/layout/default"/>
    <dgm:cxn modelId="{F7683B6D-2FE8-4E68-B354-4A19CC3A8164}" type="presParOf" srcId="{155C1F46-0D39-4E2A-800A-06A586CEE317}" destId="{FA798242-1789-4968-BF70-A8B3FAA56080}" srcOrd="3" destOrd="0" presId="urn:microsoft.com/office/officeart/2005/8/layout/default"/>
    <dgm:cxn modelId="{BCC00AA2-DA38-4307-84EA-2B3DB16D980A}" type="presParOf" srcId="{155C1F46-0D39-4E2A-800A-06A586CEE317}" destId="{D0EAB5B2-A56D-4FCE-B29D-2FE6FAE1622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8077DE-F508-466C-BF88-C3035125013A}">
      <dsp:nvSpPr>
        <dsp:cNvPr id="0" name=""/>
        <dsp:cNvSpPr/>
      </dsp:nvSpPr>
      <dsp:spPr>
        <a:xfrm>
          <a:off x="744" y="145603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700" kern="1200" dirty="0" smtClean="0">
              <a:solidFill>
                <a:srgbClr val="FFFF00"/>
              </a:solidFill>
            </a:rPr>
            <a:t>Servicios públicos  </a:t>
          </a:r>
          <a:endParaRPr lang="es-CL" sz="3700" kern="1200" dirty="0">
            <a:solidFill>
              <a:srgbClr val="FFFF00"/>
            </a:solidFill>
          </a:endParaRPr>
        </a:p>
      </dsp:txBody>
      <dsp:txXfrm>
        <a:off x="744" y="145603"/>
        <a:ext cx="2902148" cy="1741289"/>
      </dsp:txXfrm>
    </dsp:sp>
    <dsp:sp modelId="{D1D3F594-C081-44D7-A37A-C0E4585D6EE8}">
      <dsp:nvSpPr>
        <dsp:cNvPr id="0" name=""/>
        <dsp:cNvSpPr/>
      </dsp:nvSpPr>
      <dsp:spPr>
        <a:xfrm>
          <a:off x="3193107" y="145603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700" kern="1200" dirty="0" smtClean="0">
              <a:solidFill>
                <a:srgbClr val="FFFF00"/>
              </a:solidFill>
            </a:rPr>
            <a:t>Servicios  privados </a:t>
          </a:r>
          <a:endParaRPr lang="es-CL" sz="3700" kern="1200" dirty="0">
            <a:solidFill>
              <a:srgbClr val="FFFF00"/>
            </a:solidFill>
          </a:endParaRPr>
        </a:p>
      </dsp:txBody>
      <dsp:txXfrm>
        <a:off x="3193107" y="145603"/>
        <a:ext cx="2902148" cy="1741289"/>
      </dsp:txXfrm>
    </dsp:sp>
    <dsp:sp modelId="{D0EAB5B2-A56D-4FCE-B29D-2FE6FAE16227}">
      <dsp:nvSpPr>
        <dsp:cNvPr id="0" name=""/>
        <dsp:cNvSpPr/>
      </dsp:nvSpPr>
      <dsp:spPr>
        <a:xfrm>
          <a:off x="1596925" y="2177107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700" kern="1200" dirty="0" smtClean="0">
              <a:solidFill>
                <a:srgbClr val="FFFF00"/>
              </a:solidFill>
            </a:rPr>
            <a:t>Servicios sin fines de lucro  </a:t>
          </a:r>
          <a:endParaRPr lang="es-CL" sz="3700" kern="1200" dirty="0">
            <a:solidFill>
              <a:srgbClr val="FFFF00"/>
            </a:solidFill>
          </a:endParaRPr>
        </a:p>
      </dsp:txBody>
      <dsp:txXfrm>
        <a:off x="1596925" y="2177107"/>
        <a:ext cx="2902148" cy="17412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5DB57-38A6-40C6-A76C-24E2CC486DB3}" type="datetimeFigureOut">
              <a:rPr lang="es-CL" smtClean="0"/>
              <a:t>29-04-2020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0D254F-7BAD-4640-BE86-3EF6A7D4CD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16863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450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6363B19A-153C-4B65-BDC7-36796AED217B}" type="slidenum">
              <a:rPr lang="es-CL">
                <a:solidFill>
                  <a:srgbClr val="000000"/>
                </a:solidFill>
              </a:rPr>
              <a:pPr eaLnBrk="1" hangingPunct="1"/>
              <a:t>1</a:t>
            </a:fld>
            <a:endParaRPr lang="es-CL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8FDE-044E-41A8-8AD1-605049ED8CFA}" type="datetimeFigureOut">
              <a:rPr lang="es-CL" smtClean="0"/>
              <a:t>29-04-2020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46D33-90F5-4A46-93A4-3E7A1B7EC3F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8FDE-044E-41A8-8AD1-605049ED8CFA}" type="datetimeFigureOut">
              <a:rPr lang="es-CL" smtClean="0"/>
              <a:t>29-04-2020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46D33-90F5-4A46-93A4-3E7A1B7EC3F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8FDE-044E-41A8-8AD1-605049ED8CFA}" type="datetimeFigureOut">
              <a:rPr lang="es-CL" smtClean="0"/>
              <a:t>29-04-2020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46D33-90F5-4A46-93A4-3E7A1B7EC3F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8FDE-044E-41A8-8AD1-605049ED8CFA}" type="datetimeFigureOut">
              <a:rPr lang="es-CL" smtClean="0"/>
              <a:t>29-04-2020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46D33-90F5-4A46-93A4-3E7A1B7EC3F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8FDE-044E-41A8-8AD1-605049ED8CFA}" type="datetimeFigureOut">
              <a:rPr lang="es-CL" smtClean="0"/>
              <a:t>29-04-2020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46D33-90F5-4A46-93A4-3E7A1B7EC3F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8FDE-044E-41A8-8AD1-605049ED8CFA}" type="datetimeFigureOut">
              <a:rPr lang="es-CL" smtClean="0"/>
              <a:t>29-04-2020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46D33-90F5-4A46-93A4-3E7A1B7EC3FB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8FDE-044E-41A8-8AD1-605049ED8CFA}" type="datetimeFigureOut">
              <a:rPr lang="es-CL" smtClean="0"/>
              <a:t>29-04-2020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46D33-90F5-4A46-93A4-3E7A1B7EC3F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8FDE-044E-41A8-8AD1-605049ED8CFA}" type="datetimeFigureOut">
              <a:rPr lang="es-CL" smtClean="0"/>
              <a:t>29-04-2020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46D33-90F5-4A46-93A4-3E7A1B7EC3F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8FDE-044E-41A8-8AD1-605049ED8CFA}" type="datetimeFigureOut">
              <a:rPr lang="es-CL" smtClean="0"/>
              <a:t>29-04-2020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46D33-90F5-4A46-93A4-3E7A1B7EC3F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8FDE-044E-41A8-8AD1-605049ED8CFA}" type="datetimeFigureOut">
              <a:rPr lang="es-CL" smtClean="0"/>
              <a:t>29-04-2020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346D33-90F5-4A46-93A4-3E7A1B7EC3F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8FDE-044E-41A8-8AD1-605049ED8CFA}" type="datetimeFigureOut">
              <a:rPr lang="es-CL" smtClean="0"/>
              <a:t>29-04-2020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46D33-90F5-4A46-93A4-3E7A1B7EC3F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A478FDE-044E-41A8-8AD1-605049ED8CFA}" type="datetimeFigureOut">
              <a:rPr lang="es-CL" smtClean="0"/>
              <a:t>29-04-2020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47346D33-90F5-4A46-93A4-3E7A1B7EC3FB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ancycalderon@maxsalas.c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nancycalderon@maxsalas.cl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68313" y="620713"/>
            <a:ext cx="7405687" cy="8302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CL" sz="2400" b="1" dirty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>Tecnología primeros medios.</a:t>
            </a:r>
          </a:p>
          <a:p>
            <a:pPr>
              <a:defRPr/>
            </a:pPr>
            <a:r>
              <a:rPr lang="es-CL" sz="2400" dirty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>Unidad 1: Desarrollo e Implementación de un Servicio.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468313" y="2062163"/>
            <a:ext cx="3024187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CL" sz="2000" b="1" dirty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>Objetivo de Aprendizaje:</a:t>
            </a:r>
          </a:p>
          <a:p>
            <a:pPr>
              <a:defRPr/>
            </a:pPr>
            <a:r>
              <a:rPr lang="es-CL" sz="2000" dirty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>Identificar oportunidades o necesidades personales, grupales o locales que impliquen la creación de un servicio, utilizando recursos digitales u otros medios.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500563" y="2062163"/>
            <a:ext cx="4214812" cy="5078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CL" b="1" dirty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>Estimado estudiante:</a:t>
            </a:r>
          </a:p>
          <a:p>
            <a:pPr>
              <a:defRPr/>
            </a:pPr>
            <a:r>
              <a:rPr lang="es-CL" dirty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>En esta ocasión aprenderás </a:t>
            </a:r>
            <a:r>
              <a:rPr lang="es-CL" dirty="0" smtClean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>acerca de los tipos de </a:t>
            </a:r>
            <a:r>
              <a:rPr lang="es-CL" dirty="0" smtClean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>servicios, sus atributos que los caracterizan. Y </a:t>
            </a:r>
            <a:r>
              <a:rPr lang="es-CL" dirty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>trabajaremos puntualmente sobre  </a:t>
            </a:r>
            <a:r>
              <a:rPr lang="es-CL" dirty="0" smtClean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>las diferencias de estos, tanto a la necesidad que responden y oportunidades que generan a la sociedad.</a:t>
            </a:r>
            <a:endParaRPr lang="es-CL" dirty="0">
              <a:solidFill>
                <a:prstClr val="black"/>
              </a:solidFill>
              <a:latin typeface="Calisto MT" pitchFamily="18" charset="0"/>
              <a:cs typeface="Arial" charset="0"/>
            </a:endParaRPr>
          </a:p>
          <a:p>
            <a:pPr>
              <a:defRPr/>
            </a:pPr>
            <a:r>
              <a:rPr lang="es-CL" b="1" dirty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>Luego debes desarrollar: Actividad </a:t>
            </a:r>
            <a:r>
              <a:rPr lang="es-CL" b="1" dirty="0" smtClean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>N°2</a:t>
            </a:r>
            <a:r>
              <a:rPr lang="es-CL" dirty="0" smtClean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>: </a:t>
            </a:r>
            <a:r>
              <a:rPr lang="es-CL" dirty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>Según lo visto en la presentación de servicios</a:t>
            </a:r>
            <a:r>
              <a:rPr lang="es-CL" dirty="0" smtClean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>, debes elegir e investigar un servicio y  </a:t>
            </a:r>
            <a:r>
              <a:rPr lang="es-CL" dirty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>responder en Word (procesador de texto)  </a:t>
            </a:r>
            <a:r>
              <a:rPr lang="es-CL" b="1" dirty="0" smtClean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>enviar </a:t>
            </a:r>
            <a:r>
              <a:rPr lang="es-CL" b="1" dirty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>a</a:t>
            </a:r>
            <a:r>
              <a:rPr lang="es-CL" b="1" dirty="0">
                <a:solidFill>
                  <a:schemeClr val="accent1"/>
                </a:solidFill>
                <a:latin typeface="Calisto MT" pitchFamily="18" charset="0"/>
                <a:cs typeface="Arial" charset="0"/>
              </a:rPr>
              <a:t> </a:t>
            </a:r>
            <a:r>
              <a:rPr lang="es-CL" b="1" dirty="0">
                <a:solidFill>
                  <a:schemeClr val="tx2"/>
                </a:solidFill>
                <a:latin typeface="Calisto MT" pitchFamily="18" charset="0"/>
                <a:cs typeface="Arial" charset="0"/>
                <a:hlinkClick r:id="rId3"/>
              </a:rPr>
              <a:t>nancycalderon@maxsalas.cl</a:t>
            </a:r>
            <a:r>
              <a:rPr lang="es-CL" b="1" dirty="0">
                <a:solidFill>
                  <a:schemeClr val="tx2"/>
                </a:solidFill>
                <a:latin typeface="Calisto MT" pitchFamily="18" charset="0"/>
                <a:cs typeface="Arial" charset="0"/>
              </a:rPr>
              <a:t> </a:t>
            </a:r>
            <a:r>
              <a:rPr lang="es-CL" b="1" dirty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>, plazo viernes </a:t>
            </a:r>
            <a:r>
              <a:rPr lang="es-CL" b="1" dirty="0" smtClean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>29 </a:t>
            </a:r>
            <a:r>
              <a:rPr lang="es-CL" b="1" dirty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>de </a:t>
            </a:r>
            <a:r>
              <a:rPr lang="es-CL" b="1" dirty="0" smtClean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>mayo.</a:t>
            </a:r>
            <a:r>
              <a:rPr lang="es-CL" b="1" dirty="0">
                <a:solidFill>
                  <a:prstClr val="black"/>
                </a:solidFill>
                <a:latin typeface="Calisto MT" pitchFamily="18" charset="0"/>
                <a:cs typeface="Arial" charset="0"/>
              </a:rPr>
              <a:t/>
            </a:r>
            <a:br>
              <a:rPr lang="es-CL" b="1" dirty="0">
                <a:solidFill>
                  <a:prstClr val="black"/>
                </a:solidFill>
                <a:latin typeface="Calisto MT" pitchFamily="18" charset="0"/>
                <a:cs typeface="Arial" charset="0"/>
              </a:rPr>
            </a:br>
            <a:endParaRPr lang="es-CL" b="1" dirty="0">
              <a:solidFill>
                <a:prstClr val="black"/>
              </a:solidFill>
              <a:latin typeface="Calisto MT" pitchFamily="18" charset="0"/>
              <a:cs typeface="Arial" charset="0"/>
            </a:endParaRPr>
          </a:p>
          <a:p>
            <a:pPr>
              <a:defRPr/>
            </a:pPr>
            <a:endParaRPr lang="es-CL" dirty="0">
              <a:solidFill>
                <a:prstClr val="black"/>
              </a:solidFill>
              <a:latin typeface="Calisto MT" pitchFamily="18" charset="0"/>
              <a:cs typeface="Arial" charset="0"/>
            </a:endParaRPr>
          </a:p>
          <a:p>
            <a:pPr>
              <a:defRPr/>
            </a:pPr>
            <a:endParaRPr lang="es-CL" dirty="0">
              <a:solidFill>
                <a:prstClr val="black"/>
              </a:solidFill>
              <a:latin typeface="Calisto MT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50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263138246"/>
              </p:ext>
            </p:extLst>
          </p:nvPr>
        </p:nvGraphicFramePr>
        <p:xfrm>
          <a:off x="1475656" y="227687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827584" y="548680"/>
            <a:ext cx="8064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 smtClean="0">
                <a:latin typeface="Calisto MT" pitchFamily="18" charset="0"/>
              </a:rPr>
              <a:t>Aprenderemos  como las necesidades de los usuarios o consumidores se responden y satisfacen mediante, la prestación de un servicio.</a:t>
            </a:r>
          </a:p>
          <a:p>
            <a:r>
              <a:rPr lang="es-CL" sz="2400" dirty="0" smtClean="0">
                <a:latin typeface="Calisto MT" pitchFamily="18" charset="0"/>
              </a:rPr>
              <a:t>Que puede ser:</a:t>
            </a:r>
            <a:endParaRPr lang="es-CL" sz="2400" dirty="0"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814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83"/>
            <a:ext cx="9144000" cy="6024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0341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" y="0"/>
            <a:ext cx="9139228" cy="602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1628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805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0675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573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5402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358535"/>
              </p:ext>
            </p:extLst>
          </p:nvPr>
        </p:nvGraphicFramePr>
        <p:xfrm>
          <a:off x="395536" y="1052736"/>
          <a:ext cx="8136906" cy="3563133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712302"/>
                <a:gridCol w="2544283"/>
                <a:gridCol w="2880321"/>
              </a:tblGrid>
              <a:tr h="120294">
                <a:tc>
                  <a:txBody>
                    <a:bodyPr/>
                    <a:lstStyle/>
                    <a:p>
                      <a:r>
                        <a:rPr lang="es-CL" dirty="0" smtClean="0">
                          <a:solidFill>
                            <a:schemeClr val="tx1"/>
                          </a:solidFill>
                          <a:latin typeface="Calisto MT" pitchFamily="18" charset="0"/>
                        </a:rPr>
                        <a:t>Servicios</a:t>
                      </a:r>
                      <a:r>
                        <a:rPr lang="es-CL" baseline="0" dirty="0" smtClean="0">
                          <a:latin typeface="Calisto MT" pitchFamily="18" charset="0"/>
                        </a:rPr>
                        <a:t> </a:t>
                      </a:r>
                      <a:r>
                        <a:rPr lang="es-CL" baseline="0" dirty="0" smtClean="0">
                          <a:solidFill>
                            <a:schemeClr val="tx1"/>
                          </a:solidFill>
                          <a:latin typeface="Calisto MT" pitchFamily="18" charset="0"/>
                        </a:rPr>
                        <a:t>públicos</a:t>
                      </a:r>
                      <a:r>
                        <a:rPr lang="es-CL" baseline="0" dirty="0" smtClean="0">
                          <a:latin typeface="Calisto MT" pitchFamily="18" charset="0"/>
                        </a:rPr>
                        <a:t> 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solidFill>
                            <a:schemeClr val="tx1"/>
                          </a:solidFill>
                          <a:latin typeface="Calisto MT" pitchFamily="18" charset="0"/>
                        </a:rPr>
                        <a:t>Servicios  privados </a:t>
                      </a:r>
                      <a:endParaRPr lang="es-CL" dirty="0">
                        <a:solidFill>
                          <a:schemeClr val="tx1"/>
                        </a:solidFill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solidFill>
                            <a:schemeClr val="tx1"/>
                          </a:solidFill>
                          <a:latin typeface="Calisto MT" pitchFamily="18" charset="0"/>
                        </a:rPr>
                        <a:t>Servicios sin fines de lucro</a:t>
                      </a:r>
                      <a:endParaRPr lang="es-CL" dirty="0">
                        <a:solidFill>
                          <a:schemeClr val="tx1"/>
                        </a:solidFill>
                        <a:latin typeface="Calisto MT" pitchFamily="18" charset="0"/>
                      </a:endParaRPr>
                    </a:p>
                  </a:txBody>
                  <a:tcPr/>
                </a:tc>
              </a:tr>
              <a:tr h="639071"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Fonasa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Isapres</a:t>
                      </a:r>
                      <a:r>
                        <a:rPr lang="es-CL" baseline="0" dirty="0" smtClean="0">
                          <a:latin typeface="Calisto MT" pitchFamily="18" charset="0"/>
                        </a:rPr>
                        <a:t> 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Bomberos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</a:tr>
              <a:tr h="639071"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Sernac 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AFP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Minsal 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</a:tr>
              <a:tr h="639071"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Servicio</a:t>
                      </a:r>
                      <a:r>
                        <a:rPr lang="es-CL" baseline="0" dirty="0" smtClean="0">
                          <a:latin typeface="Calisto MT" pitchFamily="18" charset="0"/>
                        </a:rPr>
                        <a:t> de aseo</a:t>
                      </a:r>
                    </a:p>
                    <a:p>
                      <a:r>
                        <a:rPr lang="es-CL" baseline="0" dirty="0" smtClean="0">
                          <a:latin typeface="Calisto MT" pitchFamily="18" charset="0"/>
                        </a:rPr>
                        <a:t>Municipal 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Bancos</a:t>
                      </a:r>
                      <a:r>
                        <a:rPr lang="es-CL" baseline="0" dirty="0" smtClean="0">
                          <a:latin typeface="Calisto MT" pitchFamily="18" charset="0"/>
                        </a:rPr>
                        <a:t> 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Hogar de cristo 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</a:tr>
              <a:tr h="639071"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Carabineros</a:t>
                      </a:r>
                      <a:r>
                        <a:rPr lang="es-CL" baseline="0" dirty="0" smtClean="0">
                          <a:latin typeface="Calisto MT" pitchFamily="18" charset="0"/>
                        </a:rPr>
                        <a:t> 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Empresa</a:t>
                      </a:r>
                      <a:r>
                        <a:rPr lang="es-CL" baseline="0" dirty="0" smtClean="0">
                          <a:latin typeface="Calisto MT" pitchFamily="18" charset="0"/>
                        </a:rPr>
                        <a:t> de telecomunicaciones 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Fundacion las rosas</a:t>
                      </a:r>
                      <a:r>
                        <a:rPr lang="es-CL" baseline="0" dirty="0" smtClean="0">
                          <a:latin typeface="Calisto MT" pitchFamily="18" charset="0"/>
                        </a:rPr>
                        <a:t> 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</a:tr>
              <a:tr h="639071"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Senama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Empresas</a:t>
                      </a:r>
                      <a:r>
                        <a:rPr lang="es-CL" baseline="0" dirty="0" smtClean="0">
                          <a:latin typeface="Calisto MT" pitchFamily="18" charset="0"/>
                        </a:rPr>
                        <a:t> de seguros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Techo</a:t>
                      </a:r>
                      <a:r>
                        <a:rPr lang="es-CL" baseline="0" dirty="0" smtClean="0">
                          <a:latin typeface="Calisto MT" pitchFamily="18" charset="0"/>
                        </a:rPr>
                        <a:t> para chile 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395536" y="476672"/>
            <a:ext cx="41108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000" b="1" dirty="0" smtClean="0">
                <a:latin typeface="Calisto MT" pitchFamily="18" charset="0"/>
              </a:rPr>
              <a:t>Ejemplos de empresas de servicios:</a:t>
            </a:r>
            <a:endParaRPr lang="es-CL" sz="2000" b="1" dirty="0"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726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3528" y="188640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smtClean="0">
                <a:latin typeface="Calisto MT" pitchFamily="18" charset="0"/>
              </a:rPr>
              <a:t>Actividad 2: </a:t>
            </a:r>
            <a:r>
              <a:rPr lang="es-CL" dirty="0" smtClean="0">
                <a:latin typeface="Calisto MT" pitchFamily="18" charset="0"/>
              </a:rPr>
              <a:t>Según lo visto en la tabla anterior “Ejemplos de servicios” elija un servicio investigue sobre el y responda las siguientes preguntas en Word (procesador de texto) </a:t>
            </a:r>
            <a:endParaRPr lang="es-CL" dirty="0"/>
          </a:p>
        </p:txBody>
      </p:sp>
      <p:sp>
        <p:nvSpPr>
          <p:cNvPr id="3" name="2 CuadroTexto"/>
          <p:cNvSpPr txBox="1"/>
          <p:nvPr/>
        </p:nvSpPr>
        <p:spPr>
          <a:xfrm>
            <a:off x="323528" y="1052737"/>
            <a:ext cx="7128792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L" dirty="0" smtClean="0"/>
          </a:p>
          <a:p>
            <a:pPr marL="342900" indent="-342900">
              <a:buFont typeface="+mj-lt"/>
              <a:buAutoNum type="arabicPeriod"/>
            </a:pPr>
            <a:r>
              <a:rPr lang="es-CL" sz="2000" dirty="0" smtClean="0">
                <a:latin typeface="Calisto MT" pitchFamily="18" charset="0"/>
              </a:rPr>
              <a:t>¿Qué servicio ofrecen y que necesidad satisface?</a:t>
            </a:r>
          </a:p>
          <a:p>
            <a:pPr marL="342900" indent="-342900">
              <a:buFont typeface="+mj-lt"/>
              <a:buAutoNum type="arabicPeriod"/>
            </a:pPr>
            <a:r>
              <a:rPr lang="es-CL" sz="2000" dirty="0" smtClean="0">
                <a:latin typeface="Calisto MT" pitchFamily="18" charset="0"/>
              </a:rPr>
              <a:t>¿Cuál es el usuario o destinatario del servicio?</a:t>
            </a:r>
          </a:p>
          <a:p>
            <a:pPr marL="342900" indent="-342900">
              <a:buFont typeface="+mj-lt"/>
              <a:buAutoNum type="arabicPeriod"/>
            </a:pPr>
            <a:r>
              <a:rPr lang="es-CL" sz="2000" dirty="0" smtClean="0">
                <a:latin typeface="Calisto MT" pitchFamily="18" charset="0"/>
              </a:rPr>
              <a:t>¿Cómo se financia este servicio?</a:t>
            </a:r>
          </a:p>
          <a:p>
            <a:pPr marL="342900" indent="-342900">
              <a:buFont typeface="+mj-lt"/>
              <a:buAutoNum type="arabicPeriod"/>
            </a:pPr>
            <a:r>
              <a:rPr lang="es-CL" sz="2000" dirty="0" smtClean="0">
                <a:latin typeface="Calisto MT" pitchFamily="18" charset="0"/>
              </a:rPr>
              <a:t>¿ Genera algún impacto social? Expliqué </a:t>
            </a:r>
          </a:p>
          <a:p>
            <a:pPr marL="342900" indent="-342900">
              <a:buFont typeface="+mj-lt"/>
              <a:buAutoNum type="arabicPeriod"/>
            </a:pPr>
            <a:r>
              <a:rPr lang="es-CL" sz="2000" dirty="0" smtClean="0">
                <a:latin typeface="Calisto MT" pitchFamily="18" charset="0"/>
              </a:rPr>
              <a:t>¿Qué atributos caracterizan a este servicio?</a:t>
            </a:r>
          </a:p>
          <a:p>
            <a:pPr marL="342900" indent="-342900">
              <a:buFont typeface="+mj-lt"/>
              <a:buAutoNum type="arabicPeriod"/>
            </a:pPr>
            <a:endParaRPr lang="es-CL" dirty="0" smtClean="0"/>
          </a:p>
          <a:p>
            <a:r>
              <a:rPr lang="es-CL" dirty="0" smtClean="0"/>
              <a:t> </a:t>
            </a:r>
          </a:p>
          <a:p>
            <a:pPr marL="342900" indent="-342900">
              <a:buFont typeface="+mj-lt"/>
              <a:buAutoNum type="arabicPeriod"/>
            </a:pPr>
            <a:endParaRPr lang="es-CL" dirty="0" smtClean="0"/>
          </a:p>
          <a:p>
            <a:pPr marL="342900" indent="-342900">
              <a:buFont typeface="+mj-lt"/>
              <a:buAutoNum type="arabicPeriod"/>
            </a:pPr>
            <a:endParaRPr lang="es-CL" dirty="0" smtClean="0"/>
          </a:p>
          <a:p>
            <a:pPr marL="342900" indent="-342900">
              <a:buFont typeface="+mj-lt"/>
              <a:buAutoNum type="arabicPeriod"/>
            </a:pPr>
            <a:endParaRPr lang="es-CL" dirty="0" smtClean="0"/>
          </a:p>
          <a:p>
            <a:pPr marL="342900" indent="-342900">
              <a:buFont typeface="+mj-lt"/>
              <a:buAutoNum type="arabicPeriod"/>
            </a:pPr>
            <a:endParaRPr lang="es-CL" dirty="0" smtClean="0"/>
          </a:p>
          <a:p>
            <a:pPr marL="342900" indent="-342900">
              <a:buFont typeface="+mj-lt"/>
              <a:buAutoNum type="arabicPeriod"/>
            </a:pPr>
            <a:endParaRPr lang="es-CL" dirty="0" smtClean="0"/>
          </a:p>
        </p:txBody>
      </p:sp>
      <p:sp>
        <p:nvSpPr>
          <p:cNvPr id="4" name="3 Rectángulo"/>
          <p:cNvSpPr/>
          <p:nvPr/>
        </p:nvSpPr>
        <p:spPr>
          <a:xfrm>
            <a:off x="467544" y="3607282"/>
            <a:ext cx="828092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b="1" dirty="0" smtClean="0">
                <a:latin typeface="Calisto MT" pitchFamily="18" charset="0"/>
              </a:rPr>
              <a:t>Cuando envíes tu correo a </a:t>
            </a:r>
            <a:r>
              <a:rPr lang="es-CL" b="1" dirty="0">
                <a:solidFill>
                  <a:srgbClr val="002060"/>
                </a:solidFill>
                <a:latin typeface="Calisto MT" pitchFamily="18" charset="0"/>
              </a:rPr>
              <a:t> </a:t>
            </a:r>
            <a:r>
              <a:rPr lang="es-CL" b="1" dirty="0" smtClean="0">
                <a:solidFill>
                  <a:schemeClr val="accent1"/>
                </a:solidFill>
                <a:latin typeface="Calisto MT" pitchFamily="18" charset="0"/>
                <a:hlinkClick r:id="rId2"/>
              </a:rPr>
              <a:t>nancycalderon@maxsalas.cl</a:t>
            </a:r>
            <a:r>
              <a:rPr lang="es-CL" b="1" dirty="0">
                <a:solidFill>
                  <a:srgbClr val="002060"/>
                </a:solidFill>
                <a:latin typeface="Calisto MT" pitchFamily="18" charset="0"/>
              </a:rPr>
              <a:t> </a:t>
            </a:r>
            <a:r>
              <a:rPr lang="es-CL" b="1" dirty="0" smtClean="0">
                <a:latin typeface="Calisto MT" pitchFamily="18" charset="0"/>
              </a:rPr>
              <a:t>con las respuestas; No olvides poner en</a:t>
            </a:r>
            <a:r>
              <a:rPr lang="es-CL" b="1" dirty="0">
                <a:latin typeface="Calisto MT" pitchFamily="18" charset="0"/>
              </a:rPr>
              <a:t> </a:t>
            </a:r>
            <a:r>
              <a:rPr lang="es-CL" b="1" dirty="0" smtClean="0">
                <a:latin typeface="Calisto MT" pitchFamily="18" charset="0"/>
              </a:rPr>
              <a:t>Asunto : Actividad 2 primero medio.  </a:t>
            </a:r>
          </a:p>
          <a:p>
            <a:r>
              <a:rPr lang="es-CL" b="1" dirty="0" smtClean="0">
                <a:latin typeface="Calisto MT" pitchFamily="18" charset="0"/>
              </a:rPr>
              <a:t>Y al </a:t>
            </a:r>
            <a:r>
              <a:rPr lang="es-CL" b="1" dirty="0">
                <a:latin typeface="Calisto MT" pitchFamily="18" charset="0"/>
              </a:rPr>
              <a:t>inicio de la hoja de </a:t>
            </a:r>
            <a:r>
              <a:rPr lang="es-CL" b="1" dirty="0" smtClean="0">
                <a:latin typeface="Calisto MT" pitchFamily="18" charset="0"/>
              </a:rPr>
              <a:t>respuestas.</a:t>
            </a:r>
          </a:p>
          <a:p>
            <a:r>
              <a:rPr lang="es-CL" b="1" dirty="0" smtClean="0">
                <a:latin typeface="Calisto MT" pitchFamily="18" charset="0"/>
              </a:rPr>
              <a:t>Nombre: </a:t>
            </a:r>
          </a:p>
          <a:p>
            <a:r>
              <a:rPr lang="es-CL" b="1" dirty="0" smtClean="0">
                <a:latin typeface="Calisto MT" pitchFamily="18" charset="0"/>
              </a:rPr>
              <a:t>Curso:</a:t>
            </a:r>
          </a:p>
          <a:p>
            <a:endParaRPr lang="es-CL" b="1" dirty="0">
              <a:solidFill>
                <a:prstClr val="black"/>
              </a:solidFill>
              <a:latin typeface="Calisto MT" pitchFamily="18" charset="0"/>
            </a:endParaRPr>
          </a:p>
          <a:p>
            <a:endParaRPr lang="es-CL" b="1" dirty="0">
              <a:solidFill>
                <a:prstClr val="black"/>
              </a:solidFill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415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209656"/>
              </p:ext>
            </p:extLst>
          </p:nvPr>
        </p:nvGraphicFramePr>
        <p:xfrm>
          <a:off x="323528" y="764704"/>
          <a:ext cx="6096000" cy="37744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5712"/>
                <a:gridCol w="4248472"/>
                <a:gridCol w="720080"/>
                <a:gridCol w="671736"/>
              </a:tblGrid>
              <a:tr h="370840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Contenido 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SI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NO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Reflexionó</a:t>
                      </a:r>
                      <a:r>
                        <a:rPr lang="es-CL" baseline="0" dirty="0" smtClean="0">
                          <a:latin typeface="Calisto MT" pitchFamily="18" charset="0"/>
                        </a:rPr>
                        <a:t>  sobre lo leído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>
                        <a:latin typeface="Calisto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Incluye las ideas principales  en sus respuestas.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>
                        <a:latin typeface="Calisto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3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La</a:t>
                      </a:r>
                      <a:r>
                        <a:rPr lang="es-CL" baseline="0" dirty="0" smtClean="0">
                          <a:latin typeface="Calisto MT" pitchFamily="18" charset="0"/>
                        </a:rPr>
                        <a:t> redacción de las respuestas es buena y hay concordancia gramatical. 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>
                        <a:latin typeface="Calisto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4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Sintetizó</a:t>
                      </a:r>
                      <a:r>
                        <a:rPr lang="es-CL" baseline="0" dirty="0" smtClean="0">
                          <a:latin typeface="Calisto MT" pitchFamily="18" charset="0"/>
                        </a:rPr>
                        <a:t>  las ideas principales 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>
                        <a:latin typeface="Calisto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5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No</a:t>
                      </a:r>
                      <a:r>
                        <a:rPr lang="es-CL" baseline="0" dirty="0" smtClean="0">
                          <a:latin typeface="Calisto MT" pitchFamily="18" charset="0"/>
                        </a:rPr>
                        <a:t> incurre en errores ortográficos.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6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>
                          <a:latin typeface="Calisto MT" pitchFamily="18" charset="0"/>
                        </a:rPr>
                        <a:t>Responde de manera coherente a las preguntas planteadas.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dirty="0" smtClean="0">
                          <a:latin typeface="Calisto MT" pitchFamily="18" charset="0"/>
                        </a:rPr>
                        <a:t>Total:</a:t>
                      </a:r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>
                        <a:latin typeface="Calisto MT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358489" y="250589"/>
            <a:ext cx="43027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000" b="1" dirty="0" smtClean="0">
                <a:latin typeface="Calisto MT" pitchFamily="18" charset="0"/>
              </a:rPr>
              <a:t>Conteste la siguiente lista de cotejo</a:t>
            </a:r>
            <a:r>
              <a:rPr lang="es-CL" sz="2000" b="1" dirty="0">
                <a:latin typeface="Calisto MT" pitchFamily="18" charset="0"/>
              </a:rPr>
              <a:t>:</a:t>
            </a:r>
            <a:r>
              <a:rPr lang="es-CL" sz="2000" b="1" dirty="0" smtClean="0">
                <a:latin typeface="Calisto MT" pitchFamily="18" charset="0"/>
              </a:rPr>
              <a:t> </a:t>
            </a:r>
            <a:endParaRPr lang="es-CL" sz="2000" b="1" dirty="0">
              <a:latin typeface="Calisto MT" pitchFamily="18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995936" y="527193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b="1" dirty="0">
                <a:solidFill>
                  <a:srgbClr val="FFFF00"/>
                </a:solidFill>
                <a:latin typeface="Calisto MT" pitchFamily="18" charset="0"/>
              </a:rPr>
              <a:t>P</a:t>
            </a:r>
            <a:r>
              <a:rPr lang="es-CL" b="1" dirty="0" smtClean="0">
                <a:solidFill>
                  <a:srgbClr val="FFFF00"/>
                </a:solidFill>
                <a:latin typeface="Calisto MT" pitchFamily="18" charset="0"/>
              </a:rPr>
              <a:t>lazo </a:t>
            </a:r>
            <a:r>
              <a:rPr lang="es-CL" b="1" dirty="0">
                <a:solidFill>
                  <a:srgbClr val="FFFF00"/>
                </a:solidFill>
                <a:latin typeface="Calisto MT" pitchFamily="18" charset="0"/>
              </a:rPr>
              <a:t>de entrega viernes 29 de mayo.</a:t>
            </a:r>
            <a:br>
              <a:rPr lang="es-CL" b="1" dirty="0">
                <a:solidFill>
                  <a:srgbClr val="FFFF00"/>
                </a:solidFill>
                <a:latin typeface="Calisto MT" pitchFamily="18" charset="0"/>
              </a:rPr>
            </a:br>
            <a:r>
              <a:rPr lang="es-CL" b="1" dirty="0">
                <a:latin typeface="Calisto MT" pitchFamily="18" charset="0"/>
              </a:rPr>
              <a:t>Atentamente  profesora Nancy Calderón G.</a:t>
            </a:r>
          </a:p>
        </p:txBody>
      </p:sp>
    </p:spTree>
    <p:extLst>
      <p:ext uri="{BB962C8B-B14F-4D97-AF65-F5344CB8AC3E}">
        <p14:creationId xmlns:p14="http://schemas.microsoft.com/office/powerpoint/2010/main" val="27930446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Personalizado 1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FFF00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220</TotalTime>
  <Words>382</Words>
  <Application>Microsoft Office PowerPoint</Application>
  <PresentationFormat>Presentación en pantalla (4:3)</PresentationFormat>
  <Paragraphs>67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Ángulos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Nancy</dc:creator>
  <cp:lastModifiedBy>Nancy</cp:lastModifiedBy>
  <cp:revision>27</cp:revision>
  <dcterms:created xsi:type="dcterms:W3CDTF">2020-04-29T19:18:17Z</dcterms:created>
  <dcterms:modified xsi:type="dcterms:W3CDTF">2020-04-30T02:37:28Z</dcterms:modified>
</cp:coreProperties>
</file>