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62" r:id="rId2"/>
    <p:sldId id="265" r:id="rId3"/>
    <p:sldId id="267" r:id="rId4"/>
    <p:sldId id="266" r:id="rId5"/>
    <p:sldId id="268" r:id="rId6"/>
    <p:sldId id="261" r:id="rId7"/>
    <p:sldId id="269" r:id="rId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EB1661-2B82-46C1-B6BD-F6B8E860BFDF}" type="datetimeFigureOut">
              <a:rPr lang="es-CL" smtClean="0"/>
              <a:t>29-04-2020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27FB1-B419-414B-AE59-9A71AEBD0DA5}" type="slidenum">
              <a:rPr lang="es-CL" smtClean="0"/>
              <a:t>‹Nº›</a:t>
            </a:fld>
            <a:endParaRPr lang="es-CL"/>
          </a:p>
        </p:txBody>
      </p:sp>
    </p:spTree>
    <p:extLst>
      <p:ext uri="{BB962C8B-B14F-4D97-AF65-F5344CB8AC3E}">
        <p14:creationId xmlns:p14="http://schemas.microsoft.com/office/powerpoint/2010/main" val="11445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L" smtClean="0"/>
          </a:p>
        </p:txBody>
      </p:sp>
      <p:sp>
        <p:nvSpPr>
          <p:cNvPr id="4506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6821376C-519C-40FE-83CE-AE637B1E26A9}" type="slidenum">
              <a:rPr lang="es-CL" smtClean="0">
                <a:solidFill>
                  <a:srgbClr val="000000"/>
                </a:solidFill>
              </a:rPr>
              <a:pPr eaLnBrk="1" hangingPunct="1"/>
              <a:t>1</a:t>
            </a:fld>
            <a:endParaRPr lang="es-CL"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06E4A48-14D5-4749-9A73-88E4BA590396}"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06E4A48-14D5-4749-9A73-88E4BA590396}"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06E4A48-14D5-4749-9A73-88E4BA590396}"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06E4A48-14D5-4749-9A73-88E4BA590396}"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906E4A48-14D5-4749-9A73-88E4BA590396}" type="datetimeFigureOut">
              <a:rPr lang="es-CL" smtClean="0"/>
              <a:t>29-04-2020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06E4A48-14D5-4749-9A73-88E4BA590396}" type="datetimeFigureOut">
              <a:rPr lang="es-CL" smtClean="0"/>
              <a:t>29-04-2020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788DCB00-34B3-4288-AE6F-61300C2FC2CA}" type="slidenum">
              <a:rPr lang="es-CL" smtClean="0"/>
              <a:t>‹Nº›</a:t>
            </a:fld>
            <a:endParaRPr lang="es-CL"/>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06E4A48-14D5-4749-9A73-88E4BA590396}" type="datetimeFigureOut">
              <a:rPr lang="es-CL" smtClean="0"/>
              <a:t>29-04-2020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906E4A48-14D5-4749-9A73-88E4BA590396}" type="datetimeFigureOut">
              <a:rPr lang="es-CL" smtClean="0"/>
              <a:t>29-04-2020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E4A48-14D5-4749-9A73-88E4BA590396}" type="datetimeFigureOut">
              <a:rPr lang="es-CL" smtClean="0"/>
              <a:t>29-04-2020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906E4A48-14D5-4749-9A73-88E4BA590396}" type="datetimeFigureOut">
              <a:rPr lang="es-CL" smtClean="0"/>
              <a:t>29-04-2020</a:t>
            </a:fld>
            <a:endParaRPr lang="es-CL"/>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CL"/>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88DCB00-34B3-4288-AE6F-61300C2FC2CA}"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06E4A48-14D5-4749-9A73-88E4BA590396}" type="datetimeFigureOut">
              <a:rPr lang="es-CL" smtClean="0"/>
              <a:t>29-04-2020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788DCB00-34B3-4288-AE6F-61300C2FC2CA}"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06E4A48-14D5-4749-9A73-88E4BA590396}" type="datetimeFigureOut">
              <a:rPr lang="es-CL" smtClean="0"/>
              <a:t>29-04-2020</a:t>
            </a:fld>
            <a:endParaRPr lang="es-CL"/>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CL"/>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88DCB00-34B3-4288-AE6F-61300C2FC2CA}"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ncycalderon@maxsalas.c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Oy6vHI_jv30"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nancycalderon@maxsalas.c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nancycalderon@maxsalas.c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8313" y="620713"/>
            <a:ext cx="8675687" cy="769441"/>
          </a:xfrm>
          <a:prstGeom prst="rect">
            <a:avLst/>
          </a:prstGeom>
        </p:spPr>
        <p:txBody>
          <a:bodyPr wrap="square">
            <a:spAutoFit/>
          </a:bodyPr>
          <a:lstStyle/>
          <a:p>
            <a:pPr fontAlgn="auto">
              <a:spcBef>
                <a:spcPts val="0"/>
              </a:spcBef>
              <a:spcAft>
                <a:spcPts val="0"/>
              </a:spcAft>
              <a:defRPr/>
            </a:pPr>
            <a:r>
              <a:rPr lang="es-CL" sz="2400" b="1" dirty="0">
                <a:solidFill>
                  <a:prstClr val="black"/>
                </a:solidFill>
                <a:latin typeface="Calisto MT" pitchFamily="18" charset="0"/>
                <a:cs typeface="+mn-cs"/>
              </a:rPr>
              <a:t>Tecnología </a:t>
            </a:r>
            <a:r>
              <a:rPr lang="es-CL" sz="2400" b="1" dirty="0" smtClean="0">
                <a:solidFill>
                  <a:prstClr val="black"/>
                </a:solidFill>
                <a:latin typeface="Calisto MT" pitchFamily="18" charset="0"/>
              </a:rPr>
              <a:t>séptimo básico</a:t>
            </a:r>
            <a:r>
              <a:rPr lang="es-CL" sz="2400" b="1" dirty="0" smtClean="0">
                <a:solidFill>
                  <a:prstClr val="black"/>
                </a:solidFill>
                <a:latin typeface="Calisto MT" pitchFamily="18" charset="0"/>
                <a:cs typeface="+mn-cs"/>
              </a:rPr>
              <a:t>.</a:t>
            </a:r>
            <a:endParaRPr lang="es-CL" sz="2400" b="1" dirty="0">
              <a:solidFill>
                <a:prstClr val="black"/>
              </a:solidFill>
              <a:latin typeface="Calisto MT" pitchFamily="18" charset="0"/>
              <a:cs typeface="+mn-cs"/>
            </a:endParaRPr>
          </a:p>
          <a:p>
            <a:pPr fontAlgn="auto">
              <a:spcBef>
                <a:spcPts val="0"/>
              </a:spcBef>
              <a:spcAft>
                <a:spcPts val="0"/>
              </a:spcAft>
              <a:defRPr/>
            </a:pPr>
            <a:r>
              <a:rPr lang="es-CL" sz="2000" dirty="0">
                <a:solidFill>
                  <a:prstClr val="black"/>
                </a:solidFill>
                <a:latin typeface="Calisto MT" pitchFamily="18" charset="0"/>
                <a:cs typeface="+mn-cs"/>
              </a:rPr>
              <a:t>Unidad 1</a:t>
            </a:r>
            <a:r>
              <a:rPr lang="es-CL" sz="2000" dirty="0" smtClean="0">
                <a:solidFill>
                  <a:prstClr val="black"/>
                </a:solidFill>
                <a:latin typeface="Calisto MT" pitchFamily="18" charset="0"/>
                <a:cs typeface="+mn-cs"/>
              </a:rPr>
              <a:t>: planteamiento del problema e identificación de necesidades. </a:t>
            </a:r>
            <a:endParaRPr lang="es-CL" sz="2000" dirty="0">
              <a:solidFill>
                <a:prstClr val="black"/>
              </a:solidFill>
              <a:latin typeface="Calisto MT" pitchFamily="18" charset="0"/>
              <a:cs typeface="+mn-cs"/>
            </a:endParaRPr>
          </a:p>
        </p:txBody>
      </p:sp>
      <p:sp>
        <p:nvSpPr>
          <p:cNvPr id="5" name="4 CuadroTexto"/>
          <p:cNvSpPr txBox="1"/>
          <p:nvPr/>
        </p:nvSpPr>
        <p:spPr>
          <a:xfrm>
            <a:off x="611559" y="1772816"/>
            <a:ext cx="3024187" cy="3170099"/>
          </a:xfrm>
          <a:prstGeom prst="rect">
            <a:avLst/>
          </a:prstGeom>
          <a:noFill/>
        </p:spPr>
        <p:txBody>
          <a:bodyPr>
            <a:spAutoFit/>
          </a:bodyPr>
          <a:lstStyle/>
          <a:p>
            <a:pPr fontAlgn="auto">
              <a:spcBef>
                <a:spcPts val="0"/>
              </a:spcBef>
              <a:spcAft>
                <a:spcPts val="0"/>
              </a:spcAft>
              <a:defRPr/>
            </a:pPr>
            <a:r>
              <a:rPr lang="es-CL" sz="2000" b="1" dirty="0">
                <a:solidFill>
                  <a:prstClr val="black"/>
                </a:solidFill>
                <a:latin typeface="Calisto MT" pitchFamily="18" charset="0"/>
                <a:cs typeface="+mn-cs"/>
              </a:rPr>
              <a:t>Objetivo de Aprendizaje</a:t>
            </a:r>
            <a:r>
              <a:rPr lang="es-CL" sz="2000" b="1" dirty="0" smtClean="0">
                <a:solidFill>
                  <a:prstClr val="black"/>
                </a:solidFill>
                <a:latin typeface="Calisto MT" pitchFamily="18" charset="0"/>
                <a:cs typeface="+mn-cs"/>
              </a:rPr>
              <a:t>:</a:t>
            </a:r>
          </a:p>
          <a:p>
            <a:pPr fontAlgn="auto">
              <a:spcBef>
                <a:spcPts val="0"/>
              </a:spcBef>
              <a:spcAft>
                <a:spcPts val="0"/>
              </a:spcAft>
              <a:defRPr/>
            </a:pPr>
            <a:r>
              <a:rPr lang="es-CL" sz="2000" dirty="0">
                <a:latin typeface="Calisto MT" pitchFamily="18" charset="0"/>
              </a:rPr>
              <a:t>Contrastar soluciones tecnológicas existentes de reparación, adaptación o mejora, identificando las necesidades a las que respondieron y el contexto en que fueron desarrolladas.</a:t>
            </a:r>
            <a:endParaRPr lang="es-CL" sz="2000" b="1" dirty="0" smtClean="0">
              <a:solidFill>
                <a:prstClr val="black"/>
              </a:solidFill>
              <a:latin typeface="Calisto MT" pitchFamily="18" charset="0"/>
            </a:endParaRPr>
          </a:p>
          <a:p>
            <a:pPr fontAlgn="auto">
              <a:spcBef>
                <a:spcPts val="0"/>
              </a:spcBef>
              <a:spcAft>
                <a:spcPts val="0"/>
              </a:spcAft>
              <a:defRPr/>
            </a:pPr>
            <a:endParaRPr lang="es-CL" sz="2000" dirty="0">
              <a:solidFill>
                <a:prstClr val="black"/>
              </a:solidFill>
              <a:latin typeface="Calisto MT" pitchFamily="18" charset="0"/>
            </a:endParaRPr>
          </a:p>
        </p:txBody>
      </p:sp>
      <p:sp>
        <p:nvSpPr>
          <p:cNvPr id="8" name="7 CuadroTexto"/>
          <p:cNvSpPr txBox="1"/>
          <p:nvPr/>
        </p:nvSpPr>
        <p:spPr>
          <a:xfrm>
            <a:off x="4500563" y="1595021"/>
            <a:ext cx="4214812" cy="4955203"/>
          </a:xfrm>
          <a:prstGeom prst="rect">
            <a:avLst/>
          </a:prstGeom>
          <a:noFill/>
        </p:spPr>
        <p:txBody>
          <a:bodyPr>
            <a:spAutoFit/>
          </a:bodyPr>
          <a:lstStyle/>
          <a:p>
            <a:pPr fontAlgn="auto">
              <a:spcBef>
                <a:spcPts val="0"/>
              </a:spcBef>
              <a:spcAft>
                <a:spcPts val="0"/>
              </a:spcAft>
              <a:defRPr/>
            </a:pPr>
            <a:r>
              <a:rPr lang="es-CL" sz="2000" b="1" dirty="0">
                <a:solidFill>
                  <a:prstClr val="black"/>
                </a:solidFill>
                <a:latin typeface="Calisto MT" pitchFamily="18" charset="0"/>
                <a:cs typeface="+mn-cs"/>
              </a:rPr>
              <a:t>Estimado estudiante:</a:t>
            </a:r>
          </a:p>
          <a:p>
            <a:pPr fontAlgn="auto">
              <a:spcBef>
                <a:spcPts val="0"/>
              </a:spcBef>
              <a:spcAft>
                <a:spcPts val="0"/>
              </a:spcAft>
              <a:defRPr/>
            </a:pPr>
            <a:r>
              <a:rPr lang="es-CL" sz="2000" dirty="0">
                <a:solidFill>
                  <a:prstClr val="black"/>
                </a:solidFill>
                <a:latin typeface="Calisto MT" pitchFamily="18" charset="0"/>
              </a:rPr>
              <a:t>En esta ocasión </a:t>
            </a:r>
            <a:r>
              <a:rPr lang="es-CL" sz="2000" dirty="0" smtClean="0">
                <a:solidFill>
                  <a:prstClr val="black"/>
                </a:solidFill>
                <a:latin typeface="Calisto MT" pitchFamily="18" charset="0"/>
              </a:rPr>
              <a:t>aprenderás acerca de las ventajas y desventajas de la aplicación </a:t>
            </a:r>
            <a:r>
              <a:rPr lang="es-CL" sz="2000" dirty="0" smtClean="0">
                <a:solidFill>
                  <a:prstClr val="black"/>
                </a:solidFill>
                <a:latin typeface="Calisto MT" pitchFamily="18" charset="0"/>
              </a:rPr>
              <a:t>del desarrollo tecnológico  </a:t>
            </a:r>
            <a:r>
              <a:rPr lang="es-CL" sz="2000" dirty="0" smtClean="0">
                <a:solidFill>
                  <a:prstClr val="black"/>
                </a:solidFill>
                <a:latin typeface="Calisto MT" pitchFamily="18" charset="0"/>
              </a:rPr>
              <a:t>y  la importancia de la sustentabilidad como solución.</a:t>
            </a:r>
          </a:p>
          <a:p>
            <a:pPr fontAlgn="auto">
              <a:spcBef>
                <a:spcPts val="0"/>
              </a:spcBef>
              <a:spcAft>
                <a:spcPts val="0"/>
              </a:spcAft>
              <a:defRPr/>
            </a:pPr>
            <a:r>
              <a:rPr lang="es-CL" sz="2000" dirty="0" smtClean="0">
                <a:solidFill>
                  <a:prstClr val="black"/>
                </a:solidFill>
                <a:latin typeface="Calisto MT" pitchFamily="18" charset="0"/>
              </a:rPr>
              <a:t>  </a:t>
            </a:r>
            <a:r>
              <a:rPr lang="es-CL" sz="2000" b="1" dirty="0" smtClean="0">
                <a:solidFill>
                  <a:prstClr val="black"/>
                </a:solidFill>
                <a:latin typeface="Calisto MT" pitchFamily="18" charset="0"/>
              </a:rPr>
              <a:t>Luego </a:t>
            </a:r>
            <a:r>
              <a:rPr lang="es-CL" sz="2000" b="1" dirty="0">
                <a:solidFill>
                  <a:prstClr val="black"/>
                </a:solidFill>
                <a:latin typeface="Calisto MT" pitchFamily="18" charset="0"/>
              </a:rPr>
              <a:t>debes desarrollar</a:t>
            </a:r>
            <a:r>
              <a:rPr lang="es-CL" sz="2000" b="1" dirty="0" smtClean="0">
                <a:solidFill>
                  <a:prstClr val="black"/>
                </a:solidFill>
                <a:latin typeface="Calisto MT" pitchFamily="18" charset="0"/>
              </a:rPr>
              <a:t>:  La </a:t>
            </a:r>
            <a:r>
              <a:rPr lang="es-CL" sz="2000" b="1" dirty="0">
                <a:solidFill>
                  <a:prstClr val="black"/>
                </a:solidFill>
                <a:latin typeface="Calisto MT" pitchFamily="18" charset="0"/>
              </a:rPr>
              <a:t>a</a:t>
            </a:r>
            <a:r>
              <a:rPr lang="es-CL" sz="2000" b="1" dirty="0" smtClean="0">
                <a:solidFill>
                  <a:prstClr val="black"/>
                </a:solidFill>
                <a:latin typeface="Calisto MT" pitchFamily="18" charset="0"/>
              </a:rPr>
              <a:t>ctividad N°2</a:t>
            </a:r>
            <a:r>
              <a:rPr lang="es-CL" sz="2000" dirty="0" smtClean="0">
                <a:solidFill>
                  <a:prstClr val="black"/>
                </a:solidFill>
                <a:latin typeface="Calisto MT" pitchFamily="18" charset="0"/>
              </a:rPr>
              <a:t>: </a:t>
            </a:r>
            <a:r>
              <a:rPr lang="es-CL" sz="2000" dirty="0">
                <a:solidFill>
                  <a:prstClr val="black"/>
                </a:solidFill>
                <a:latin typeface="Calisto MT" pitchFamily="18" charset="0"/>
              </a:rPr>
              <a:t>Según lo visto en la presentación </a:t>
            </a:r>
            <a:r>
              <a:rPr lang="es-CL" sz="2000" dirty="0" smtClean="0">
                <a:solidFill>
                  <a:prstClr val="black"/>
                </a:solidFill>
                <a:latin typeface="Calisto MT" pitchFamily="18" charset="0"/>
              </a:rPr>
              <a:t>y video, debes responder  </a:t>
            </a:r>
            <a:r>
              <a:rPr lang="es-CL" sz="2000" dirty="0" smtClean="0">
                <a:solidFill>
                  <a:prstClr val="black"/>
                </a:solidFill>
                <a:latin typeface="Calisto MT" pitchFamily="18" charset="0"/>
              </a:rPr>
              <a:t>la actividad</a:t>
            </a:r>
            <a:r>
              <a:rPr lang="es-CL" sz="2000" dirty="0" smtClean="0">
                <a:solidFill>
                  <a:prstClr val="black"/>
                </a:solidFill>
                <a:latin typeface="Calisto MT" pitchFamily="18" charset="0"/>
              </a:rPr>
              <a:t> </a:t>
            </a:r>
            <a:r>
              <a:rPr lang="es-CL" sz="2000" dirty="0" smtClean="0">
                <a:solidFill>
                  <a:prstClr val="black"/>
                </a:solidFill>
                <a:latin typeface="Calisto MT" pitchFamily="18" charset="0"/>
              </a:rPr>
              <a:t>en </a:t>
            </a:r>
            <a:r>
              <a:rPr lang="es-CL" sz="2000" dirty="0">
                <a:solidFill>
                  <a:prstClr val="black"/>
                </a:solidFill>
                <a:latin typeface="Calisto MT" pitchFamily="18" charset="0"/>
              </a:rPr>
              <a:t>Word (procesador de texto)  y </a:t>
            </a:r>
            <a:r>
              <a:rPr lang="es-CL" sz="2000" b="1" dirty="0">
                <a:solidFill>
                  <a:prstClr val="black"/>
                </a:solidFill>
                <a:latin typeface="Calisto MT" pitchFamily="18" charset="0"/>
              </a:rPr>
              <a:t>enviar a </a:t>
            </a:r>
            <a:r>
              <a:rPr lang="es-CL" sz="2000" b="1" dirty="0" smtClean="0">
                <a:solidFill>
                  <a:schemeClr val="accent1">
                    <a:lumMod val="75000"/>
                  </a:schemeClr>
                </a:solidFill>
                <a:latin typeface="Calisto MT" pitchFamily="18" charset="0"/>
                <a:hlinkClick r:id="rId3"/>
              </a:rPr>
              <a:t>nancycalderon@maxsalas.cl</a:t>
            </a:r>
            <a:r>
              <a:rPr lang="es-CL" sz="2000" b="1" dirty="0" smtClean="0">
                <a:solidFill>
                  <a:prstClr val="black"/>
                </a:solidFill>
                <a:latin typeface="Calisto MT" pitchFamily="18" charset="0"/>
              </a:rPr>
              <a:t>  </a:t>
            </a:r>
            <a:r>
              <a:rPr lang="es-CL" sz="2000" b="1" dirty="0">
                <a:solidFill>
                  <a:prstClr val="black"/>
                </a:solidFill>
                <a:latin typeface="Calisto MT" pitchFamily="18" charset="0"/>
              </a:rPr>
              <a:t>plazo </a:t>
            </a:r>
            <a:r>
              <a:rPr lang="es-CL" sz="2000" b="1" dirty="0" smtClean="0">
                <a:solidFill>
                  <a:prstClr val="black"/>
                </a:solidFill>
                <a:latin typeface="Calisto MT" pitchFamily="18" charset="0"/>
              </a:rPr>
              <a:t>de entrega viernes 29 de mayo.</a:t>
            </a:r>
            <a:r>
              <a:rPr lang="es-CL" sz="2000" b="1" dirty="0">
                <a:solidFill>
                  <a:prstClr val="black"/>
                </a:solidFill>
                <a:latin typeface="Calisto MT" pitchFamily="18" charset="0"/>
              </a:rPr>
              <a:t/>
            </a:r>
            <a:br>
              <a:rPr lang="es-CL" sz="2000" b="1" dirty="0">
                <a:solidFill>
                  <a:prstClr val="black"/>
                </a:solidFill>
                <a:latin typeface="Calisto MT" pitchFamily="18" charset="0"/>
              </a:rPr>
            </a:br>
            <a:endParaRPr lang="es-CL" sz="2000" b="1" dirty="0">
              <a:solidFill>
                <a:prstClr val="black"/>
              </a:solidFill>
              <a:latin typeface="Calisto MT" pitchFamily="18" charset="0"/>
            </a:endParaRPr>
          </a:p>
          <a:p>
            <a:pPr fontAlgn="auto">
              <a:spcBef>
                <a:spcPts val="0"/>
              </a:spcBef>
              <a:spcAft>
                <a:spcPts val="0"/>
              </a:spcAft>
              <a:defRPr/>
            </a:pPr>
            <a:endParaRPr lang="es-CL" dirty="0">
              <a:solidFill>
                <a:prstClr val="black"/>
              </a:solidFill>
              <a:latin typeface="Calisto MT" pitchFamily="18" charset="0"/>
              <a:cs typeface="+mn-cs"/>
            </a:endParaRPr>
          </a:p>
          <a:p>
            <a:pPr fontAlgn="auto">
              <a:spcBef>
                <a:spcPts val="0"/>
              </a:spcBef>
              <a:spcAft>
                <a:spcPts val="0"/>
              </a:spcAft>
              <a:defRPr/>
            </a:pPr>
            <a:endParaRPr lang="es-CL" dirty="0">
              <a:solidFill>
                <a:prstClr val="black"/>
              </a:solidFill>
              <a:latin typeface="Calisto MT" pitchFamily="18" charset="0"/>
              <a:cs typeface="+mn-cs"/>
            </a:endParaRPr>
          </a:p>
        </p:txBody>
      </p:sp>
    </p:spTree>
    <p:extLst>
      <p:ext uri="{BB962C8B-B14F-4D97-AF65-F5344CB8AC3E}">
        <p14:creationId xmlns:p14="http://schemas.microsoft.com/office/powerpoint/2010/main" val="1681623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normAutofit/>
          </a:bodyPr>
          <a:lstStyle/>
          <a:p>
            <a:pPr algn="l"/>
            <a:r>
              <a:rPr lang="es-CL" sz="2400" b="1" dirty="0" smtClean="0">
                <a:latin typeface="Calisto MT" pitchFamily="18" charset="0"/>
              </a:rPr>
              <a:t>Ambiente y tecnología </a:t>
            </a:r>
            <a:endParaRPr lang="es-CL" sz="2400" b="1" dirty="0">
              <a:latin typeface="Calisto MT" pitchFamily="18" charset="0"/>
            </a:endParaRPr>
          </a:p>
        </p:txBody>
      </p:sp>
      <p:sp>
        <p:nvSpPr>
          <p:cNvPr id="3" name="2 Marcador de contenido"/>
          <p:cNvSpPr>
            <a:spLocks noGrp="1"/>
          </p:cNvSpPr>
          <p:nvPr>
            <p:ph idx="1"/>
          </p:nvPr>
        </p:nvSpPr>
        <p:spPr>
          <a:xfrm>
            <a:off x="323528" y="1100628"/>
            <a:ext cx="8640960" cy="3408492"/>
          </a:xfrm>
        </p:spPr>
        <p:txBody>
          <a:bodyPr>
            <a:noAutofit/>
          </a:bodyPr>
          <a:lstStyle/>
          <a:p>
            <a:r>
              <a:rPr lang="es-CL" sz="2400" b="0" dirty="0" smtClean="0">
                <a:latin typeface="Calisto MT" pitchFamily="18" charset="0"/>
              </a:rPr>
              <a:t>    El hombre es un animal gregario y social, con un complemento cultural que lo convirtió en un gran modificador del lugar donde vive y trabaja; es el que produjo el encuentro entre el mundo natural y el mundo </a:t>
            </a:r>
            <a:r>
              <a:rPr lang="es-CL" sz="2400" dirty="0" smtClean="0">
                <a:solidFill>
                  <a:srgbClr val="FF0000"/>
                </a:solidFill>
                <a:latin typeface="Calisto MT" pitchFamily="18" charset="0"/>
              </a:rPr>
              <a:t>antropogénico</a:t>
            </a:r>
            <a:r>
              <a:rPr lang="es-CL" sz="2400" b="0" dirty="0" smtClean="0">
                <a:latin typeface="Calisto MT" pitchFamily="18" charset="0"/>
              </a:rPr>
              <a:t> que el mismo creó. Ese encuentro tan necesario, le permitió obtener comida, construir viviendas, vestirse, calzarse, comunicarse, pero no fue muy armónico a lo largo del tiempo. </a:t>
            </a:r>
            <a:r>
              <a:rPr lang="es-CL" sz="2400" dirty="0" smtClean="0">
                <a:solidFill>
                  <a:srgbClr val="FF0000"/>
                </a:solidFill>
                <a:latin typeface="Calisto MT" pitchFamily="18" charset="0"/>
              </a:rPr>
              <a:t>Veamos que inconvenientes ha generado el desarrollo tecnológico y que soluciones propone a los problemas ambientales.</a:t>
            </a:r>
            <a:endParaRPr lang="es-CL" sz="2400" dirty="0">
              <a:solidFill>
                <a:srgbClr val="FF0000"/>
              </a:solidFill>
              <a:latin typeface="Calisto MT" pitchFamily="18" charset="0"/>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4581126"/>
            <a:ext cx="3419872" cy="22768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03" y="4581126"/>
            <a:ext cx="2466975" cy="2276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9710" y="4581125"/>
            <a:ext cx="3254418" cy="2276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4326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0000"/>
                </a:solidFill>
                <a:latin typeface="Calisto MT" pitchFamily="18" charset="0"/>
              </a:rPr>
              <a:t>El impacto tecnológico </a:t>
            </a:r>
            <a:endParaRPr lang="es-CL" dirty="0">
              <a:solidFill>
                <a:srgbClr val="FF0000"/>
              </a:solidFill>
              <a:latin typeface="Calisto MT" pitchFamily="18" charset="0"/>
            </a:endParaRPr>
          </a:p>
        </p:txBody>
      </p:sp>
      <p:sp>
        <p:nvSpPr>
          <p:cNvPr id="3" name="2 Marcador de contenido"/>
          <p:cNvSpPr>
            <a:spLocks noGrp="1"/>
          </p:cNvSpPr>
          <p:nvPr>
            <p:ph idx="1"/>
          </p:nvPr>
        </p:nvSpPr>
        <p:spPr>
          <a:xfrm>
            <a:off x="822960" y="1100628"/>
            <a:ext cx="3100968" cy="5208692"/>
          </a:xfrm>
        </p:spPr>
        <p:txBody>
          <a:bodyPr>
            <a:normAutofit fontScale="92500" lnSpcReduction="20000"/>
          </a:bodyPr>
          <a:lstStyle/>
          <a:p>
            <a:pPr>
              <a:buFont typeface="Arial" pitchFamily="34" charset="0"/>
              <a:buChar char="•"/>
            </a:pPr>
            <a:r>
              <a:rPr lang="es-CL" sz="2000" b="0" dirty="0" smtClean="0">
                <a:latin typeface="Calisto MT" pitchFamily="18" charset="0"/>
              </a:rPr>
              <a:t>Muchas son las consecuencias no deseadas del desarrollo tecnológico, </a:t>
            </a:r>
            <a:r>
              <a:rPr lang="es-CL" sz="2000" b="0" dirty="0" smtClean="0">
                <a:solidFill>
                  <a:srgbClr val="FF0000"/>
                </a:solidFill>
                <a:latin typeface="Calisto MT" pitchFamily="18" charset="0"/>
              </a:rPr>
              <a:t>hoy el mundo esta poblado de automóviles, aviones, transportes de carga y buques </a:t>
            </a:r>
            <a:r>
              <a:rPr lang="es-CL" sz="2000" b="0" dirty="0" smtClean="0">
                <a:latin typeface="Calisto MT" pitchFamily="18" charset="0"/>
              </a:rPr>
              <a:t>que ocultan con smog un cielo celeste.</a:t>
            </a:r>
          </a:p>
          <a:p>
            <a:pPr>
              <a:buFont typeface="Arial" pitchFamily="34" charset="0"/>
              <a:buChar char="•"/>
            </a:pPr>
            <a:r>
              <a:rPr lang="es-CL" sz="2000" b="0" dirty="0" smtClean="0">
                <a:solidFill>
                  <a:srgbClr val="FF0000"/>
                </a:solidFill>
                <a:latin typeface="Calisto MT" pitchFamily="18" charset="0"/>
              </a:rPr>
              <a:t>La numerosa población humana, las infinitas necesidades para satisfacer problemas  alimenticios, médicos, de vivienda, transporte, educacionales, etc</a:t>
            </a:r>
            <a:r>
              <a:rPr lang="es-CL" sz="2000" b="0" dirty="0" smtClean="0">
                <a:latin typeface="Calisto MT" pitchFamily="18" charset="0"/>
              </a:rPr>
              <a:t>.</a:t>
            </a:r>
          </a:p>
          <a:p>
            <a:pPr>
              <a:buFont typeface="Arial" pitchFamily="34" charset="0"/>
              <a:buChar char="•"/>
            </a:pPr>
            <a:r>
              <a:rPr lang="es-CL" sz="2000" b="0" dirty="0" smtClean="0">
                <a:latin typeface="Calisto MT" pitchFamily="18" charset="0"/>
              </a:rPr>
              <a:t>Constituyen una problemática compleja que el hombre deberá resolver adecuadamente en el futuro inmediato.</a:t>
            </a:r>
            <a:endParaRPr lang="es-CL" sz="2000" b="0" dirty="0">
              <a:latin typeface="Calisto MT"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980729"/>
            <a:ext cx="3575843"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79" y="3068961"/>
            <a:ext cx="3575843" cy="2283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078" y="5350804"/>
            <a:ext cx="3575843" cy="13185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9608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04664"/>
            <a:ext cx="3816424" cy="5976664"/>
          </a:xfrm>
        </p:spPr>
        <p:txBody>
          <a:bodyPr>
            <a:normAutofit/>
          </a:bodyPr>
          <a:lstStyle/>
          <a:p>
            <a:r>
              <a:rPr lang="es-CL" sz="1800" dirty="0" smtClean="0">
                <a:solidFill>
                  <a:srgbClr val="FF0000"/>
                </a:solidFill>
                <a:latin typeface="Calisto MT" pitchFamily="18" charset="0"/>
              </a:rPr>
              <a:t>EL IMPACTO SOBRE LA NATURALEZA.</a:t>
            </a:r>
          </a:p>
          <a:p>
            <a:r>
              <a:rPr lang="es-CL" sz="1800" dirty="0" smtClean="0">
                <a:latin typeface="Calisto MT" pitchFamily="18" charset="0"/>
              </a:rPr>
              <a:t>Hoy en día, el hombre ha tomado conciencia de que debe utilizar los recursos naturales en forma racional para no agotarlos ni provocar desastres ecológicos.  Para ello, es de suma importancia la  aplicación de la tecnología.</a:t>
            </a:r>
          </a:p>
          <a:p>
            <a:r>
              <a:rPr lang="es-CL" sz="1800" dirty="0" smtClean="0">
                <a:latin typeface="Calisto MT" pitchFamily="18" charset="0"/>
              </a:rPr>
              <a:t>En los últimos años el hombre optimizo recursos pues. Acompañado por el conocimiento científico y tecnológico, </a:t>
            </a:r>
            <a:r>
              <a:rPr lang="es-CL" sz="1800" dirty="0" smtClean="0">
                <a:solidFill>
                  <a:srgbClr val="FF0000"/>
                </a:solidFill>
                <a:latin typeface="Calisto MT" pitchFamily="18" charset="0"/>
              </a:rPr>
              <a:t>se ha empeñado en lograr el desarrollo y el bienestar sustentables.</a:t>
            </a:r>
          </a:p>
          <a:p>
            <a:endParaRPr lang="es-CL" sz="1800" dirty="0">
              <a:latin typeface="Calisto MT"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548680"/>
            <a:ext cx="2952750" cy="2376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1278" y="3284984"/>
            <a:ext cx="3729575" cy="33721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2831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solidFill>
                  <a:srgbClr val="FF0000"/>
                </a:solidFill>
                <a:latin typeface="Calisto MT" pitchFamily="18" charset="0"/>
              </a:rPr>
              <a:t>Desarrollo sustentable </a:t>
            </a:r>
            <a:endParaRPr lang="es-CL" dirty="0">
              <a:solidFill>
                <a:srgbClr val="FF0000"/>
              </a:solidFill>
              <a:latin typeface="Calisto MT" pitchFamily="18" charset="0"/>
            </a:endParaRPr>
          </a:p>
        </p:txBody>
      </p:sp>
      <p:sp>
        <p:nvSpPr>
          <p:cNvPr id="3" name="2 Marcador de contenido"/>
          <p:cNvSpPr>
            <a:spLocks noGrp="1"/>
          </p:cNvSpPr>
          <p:nvPr>
            <p:ph idx="1"/>
          </p:nvPr>
        </p:nvSpPr>
        <p:spPr>
          <a:xfrm>
            <a:off x="822960" y="1100629"/>
            <a:ext cx="7520940" cy="2472388"/>
          </a:xfrm>
        </p:spPr>
        <p:txBody>
          <a:bodyPr/>
          <a:lstStyle/>
          <a:p>
            <a:pPr algn="just"/>
            <a:r>
              <a:rPr lang="es-CL" sz="1800" b="0" dirty="0" smtClean="0">
                <a:latin typeface="Calisto MT" pitchFamily="18" charset="0"/>
              </a:rPr>
              <a:t>Tecnología a favor de la vida :</a:t>
            </a:r>
          </a:p>
          <a:p>
            <a:pPr algn="just"/>
            <a:r>
              <a:rPr lang="es-CL" sz="1800" b="0" dirty="0" smtClean="0">
                <a:latin typeface="Calisto MT" pitchFamily="18" charset="0"/>
              </a:rPr>
              <a:t>Una de las ramas de la tecnología que produce admiración en estos tiempos es la biotecnología.</a:t>
            </a:r>
          </a:p>
          <a:p>
            <a:pPr algn="just"/>
            <a:r>
              <a:rPr lang="es-CL" sz="1800" b="0" dirty="0" smtClean="0">
                <a:latin typeface="Calisto MT" pitchFamily="18" charset="0"/>
              </a:rPr>
              <a:t>ECOTECNOLOGÍA: se encarga de resolver problemas creados por otras actividades tecnológicas del hombre en distintos ecosistemas.</a:t>
            </a:r>
            <a:endParaRPr lang="es-CL" sz="1800" b="0" dirty="0">
              <a:latin typeface="Calisto MT" pitchFamily="18" charset="0"/>
            </a:endParaRPr>
          </a:p>
          <a:p>
            <a:endParaRPr lang="es-CL" dirty="0" smtClean="0"/>
          </a:p>
          <a:p>
            <a:endParaRPr lang="es-CL"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4944"/>
            <a:ext cx="5399584" cy="3933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5375743" y="3048356"/>
            <a:ext cx="3444730" cy="1661993"/>
          </a:xfrm>
          <a:prstGeom prst="rect">
            <a:avLst/>
          </a:prstGeom>
          <a:noFill/>
        </p:spPr>
        <p:txBody>
          <a:bodyPr wrap="square" rtlCol="0">
            <a:spAutoFit/>
          </a:bodyPr>
          <a:lstStyle/>
          <a:p>
            <a:r>
              <a:rPr lang="es-CL" sz="2400" b="1" dirty="0" smtClean="0">
                <a:solidFill>
                  <a:srgbClr val="FF0000"/>
                </a:solidFill>
                <a:latin typeface="Calisto MT" pitchFamily="18" charset="0"/>
              </a:rPr>
              <a:t>Ahora visita el siguiente link</a:t>
            </a:r>
          </a:p>
          <a:p>
            <a:r>
              <a:rPr lang="es-CL" dirty="0" smtClean="0">
                <a:solidFill>
                  <a:schemeClr val="tx2">
                    <a:lumMod val="60000"/>
                    <a:lumOff val="40000"/>
                  </a:schemeClr>
                </a:solidFill>
                <a:hlinkClick r:id="rId3"/>
              </a:rPr>
              <a:t>https://www.youtube.com/watch?v=Oy6vHI_jv30</a:t>
            </a:r>
            <a:endParaRPr lang="es-CL" dirty="0" smtClean="0">
              <a:solidFill>
                <a:schemeClr val="tx2">
                  <a:lumMod val="60000"/>
                  <a:lumOff val="40000"/>
                </a:schemeClr>
              </a:solidFill>
            </a:endParaRPr>
          </a:p>
          <a:p>
            <a:endParaRPr lang="es-CL" dirty="0" smtClean="0">
              <a:solidFill>
                <a:schemeClr val="tx2">
                  <a:lumMod val="60000"/>
                  <a:lumOff val="40000"/>
                </a:schemeClr>
              </a:solidFill>
            </a:endParaRPr>
          </a:p>
        </p:txBody>
      </p:sp>
    </p:spTree>
    <p:extLst>
      <p:ext uri="{BB962C8B-B14F-4D97-AF65-F5344CB8AC3E}">
        <p14:creationId xmlns:p14="http://schemas.microsoft.com/office/powerpoint/2010/main" val="2285085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23528" y="1556792"/>
            <a:ext cx="7992888" cy="1631216"/>
          </a:xfrm>
          <a:prstGeom prst="rect">
            <a:avLst/>
          </a:prstGeom>
        </p:spPr>
        <p:txBody>
          <a:bodyPr wrap="square">
            <a:spAutoFit/>
          </a:bodyPr>
          <a:lstStyle/>
          <a:p>
            <a:pPr marL="457200" indent="-457200">
              <a:buFont typeface="+mj-lt"/>
              <a:buAutoNum type="arabicPeriod"/>
            </a:pPr>
            <a:endParaRPr lang="es-CL" sz="2000" dirty="0" smtClean="0">
              <a:latin typeface="Calisto MT" pitchFamily="18" charset="0"/>
            </a:endParaRPr>
          </a:p>
          <a:p>
            <a:pPr marL="457200" indent="-457200">
              <a:buFont typeface="+mj-lt"/>
              <a:buAutoNum type="arabicPeriod"/>
            </a:pPr>
            <a:endParaRPr lang="es-CL" sz="2000" dirty="0">
              <a:latin typeface="Calisto MT" pitchFamily="18" charset="0"/>
            </a:endParaRPr>
          </a:p>
          <a:p>
            <a:pPr marL="457200" indent="-457200">
              <a:buFont typeface="+mj-lt"/>
              <a:buAutoNum type="arabicPeriod"/>
            </a:pPr>
            <a:endParaRPr lang="es-CL" sz="2000" dirty="0">
              <a:latin typeface="Calisto MT" pitchFamily="18" charset="0"/>
            </a:endParaRPr>
          </a:p>
          <a:p>
            <a:pPr marL="457200" indent="-457200">
              <a:buFont typeface="+mj-lt"/>
              <a:buAutoNum type="arabicPeriod"/>
            </a:pPr>
            <a:endParaRPr lang="es-CL" sz="2000" dirty="0" smtClean="0">
              <a:latin typeface="Calisto MT" pitchFamily="18" charset="0"/>
            </a:endParaRPr>
          </a:p>
          <a:p>
            <a:pPr marL="457200" indent="-457200">
              <a:buFont typeface="+mj-lt"/>
              <a:buAutoNum type="arabicPeriod"/>
            </a:pPr>
            <a:endParaRPr lang="es-CL" sz="2000" dirty="0">
              <a:latin typeface="Calisto MT" pitchFamily="18" charset="0"/>
            </a:endParaRPr>
          </a:p>
        </p:txBody>
      </p:sp>
      <p:sp>
        <p:nvSpPr>
          <p:cNvPr id="4" name="3 CuadroTexto"/>
          <p:cNvSpPr txBox="1"/>
          <p:nvPr/>
        </p:nvSpPr>
        <p:spPr>
          <a:xfrm>
            <a:off x="323528" y="428147"/>
            <a:ext cx="7704856" cy="5847755"/>
          </a:xfrm>
          <a:prstGeom prst="rect">
            <a:avLst/>
          </a:prstGeom>
          <a:noFill/>
        </p:spPr>
        <p:txBody>
          <a:bodyPr wrap="square" rtlCol="0">
            <a:spAutoFit/>
          </a:bodyPr>
          <a:lstStyle/>
          <a:p>
            <a:r>
              <a:rPr lang="es-CL" sz="2400" b="1" dirty="0">
                <a:solidFill>
                  <a:prstClr val="black"/>
                </a:solidFill>
                <a:latin typeface="Calisto MT" pitchFamily="18" charset="0"/>
                <a:ea typeface="+mj-ea"/>
                <a:cs typeface="+mj-cs"/>
              </a:rPr>
              <a:t>Actividad </a:t>
            </a:r>
            <a:r>
              <a:rPr lang="es-CL" sz="2400" b="1" dirty="0" smtClean="0">
                <a:solidFill>
                  <a:prstClr val="black"/>
                </a:solidFill>
                <a:latin typeface="Calisto MT" pitchFamily="18" charset="0"/>
                <a:ea typeface="+mj-ea"/>
                <a:cs typeface="+mj-cs"/>
              </a:rPr>
              <a:t>2: </a:t>
            </a:r>
            <a:r>
              <a:rPr lang="es-CL" sz="2400" dirty="0">
                <a:solidFill>
                  <a:prstClr val="black"/>
                </a:solidFill>
                <a:latin typeface="Calisto MT" pitchFamily="18" charset="0"/>
                <a:ea typeface="+mj-ea"/>
                <a:cs typeface="+mj-cs"/>
              </a:rPr>
              <a:t>Según lo visto en la presentación </a:t>
            </a:r>
            <a:r>
              <a:rPr lang="es-CL" sz="2400" dirty="0" smtClean="0">
                <a:solidFill>
                  <a:prstClr val="black"/>
                </a:solidFill>
                <a:latin typeface="Calisto MT" pitchFamily="18" charset="0"/>
                <a:ea typeface="+mj-ea"/>
                <a:cs typeface="+mj-cs"/>
              </a:rPr>
              <a:t>y video; </a:t>
            </a:r>
            <a:r>
              <a:rPr lang="es-CL" sz="2400" dirty="0">
                <a:solidFill>
                  <a:prstClr val="black"/>
                </a:solidFill>
                <a:latin typeface="Calisto MT" pitchFamily="18" charset="0"/>
                <a:ea typeface="+mj-ea"/>
                <a:cs typeface="+mj-cs"/>
              </a:rPr>
              <a:t>responda en Word (procesador de texto)  envié a </a:t>
            </a:r>
            <a:r>
              <a:rPr lang="es-CL" sz="2400" b="1" dirty="0">
                <a:solidFill>
                  <a:prstClr val="black"/>
                </a:solidFill>
                <a:latin typeface="Calisto MT" pitchFamily="18" charset="0"/>
                <a:ea typeface="+mj-ea"/>
                <a:cs typeface="+mj-cs"/>
                <a:hlinkClick r:id="rId2"/>
              </a:rPr>
              <a:t>nancycalderon@maxsalas.cl</a:t>
            </a:r>
            <a:r>
              <a:rPr lang="es-CL" sz="2400" b="1" dirty="0">
                <a:solidFill>
                  <a:prstClr val="black"/>
                </a:solidFill>
                <a:latin typeface="Calisto MT" pitchFamily="18" charset="0"/>
                <a:ea typeface="+mj-ea"/>
                <a:cs typeface="+mj-cs"/>
              </a:rPr>
              <a:t>, plazo viernes </a:t>
            </a:r>
            <a:r>
              <a:rPr lang="es-CL" sz="2400" b="1" dirty="0" smtClean="0">
                <a:solidFill>
                  <a:prstClr val="black"/>
                </a:solidFill>
                <a:latin typeface="Calisto MT" pitchFamily="18" charset="0"/>
                <a:ea typeface="+mj-ea"/>
                <a:cs typeface="+mj-cs"/>
              </a:rPr>
              <a:t>27 </a:t>
            </a:r>
            <a:r>
              <a:rPr lang="es-CL" sz="2400" b="1" dirty="0">
                <a:solidFill>
                  <a:prstClr val="black"/>
                </a:solidFill>
                <a:latin typeface="Calisto MT" pitchFamily="18" charset="0"/>
                <a:ea typeface="+mj-ea"/>
                <a:cs typeface="+mj-cs"/>
              </a:rPr>
              <a:t>de </a:t>
            </a:r>
            <a:r>
              <a:rPr lang="es-CL" sz="2400" b="1" dirty="0" smtClean="0">
                <a:solidFill>
                  <a:prstClr val="black"/>
                </a:solidFill>
                <a:latin typeface="Calisto MT" pitchFamily="18" charset="0"/>
                <a:ea typeface="+mj-ea"/>
                <a:cs typeface="+mj-cs"/>
              </a:rPr>
              <a:t>mayo.</a:t>
            </a:r>
          </a:p>
          <a:p>
            <a:endParaRPr lang="es-CL" sz="2400" b="1" dirty="0" smtClean="0">
              <a:solidFill>
                <a:prstClr val="black"/>
              </a:solidFill>
              <a:latin typeface="Calisto MT" pitchFamily="18" charset="0"/>
              <a:ea typeface="+mj-ea"/>
              <a:cs typeface="+mj-cs"/>
            </a:endParaRPr>
          </a:p>
          <a:p>
            <a:r>
              <a:rPr lang="es-CL" sz="2400" b="1" dirty="0" smtClean="0">
                <a:solidFill>
                  <a:prstClr val="black"/>
                </a:solidFill>
                <a:latin typeface="Calisto MT" pitchFamily="18" charset="0"/>
                <a:ea typeface="+mj-ea"/>
                <a:cs typeface="+mj-cs"/>
              </a:rPr>
              <a:t>Responda :</a:t>
            </a:r>
          </a:p>
          <a:p>
            <a:pPr marL="457200" indent="-457200">
              <a:buFont typeface="+mj-lt"/>
              <a:buAutoNum type="arabicPeriod"/>
            </a:pPr>
            <a:r>
              <a:rPr lang="es-CL" sz="2400" b="1" dirty="0" smtClean="0">
                <a:solidFill>
                  <a:prstClr val="black"/>
                </a:solidFill>
                <a:latin typeface="Calisto MT" pitchFamily="18" charset="0"/>
                <a:ea typeface="+mj-ea"/>
                <a:cs typeface="+mj-cs"/>
              </a:rPr>
              <a:t>¿ A qué llamamos impacto ambiental</a:t>
            </a:r>
            <a:r>
              <a:rPr lang="es-CL" sz="2400" b="1" dirty="0" smtClean="0">
                <a:solidFill>
                  <a:prstClr val="black"/>
                </a:solidFill>
                <a:latin typeface="Calisto MT" pitchFamily="18" charset="0"/>
                <a:ea typeface="+mj-ea"/>
                <a:cs typeface="+mj-cs"/>
              </a:rPr>
              <a:t>?</a:t>
            </a:r>
            <a:endParaRPr lang="es-CL" sz="2400" b="1" dirty="0" smtClean="0">
              <a:solidFill>
                <a:prstClr val="black"/>
              </a:solidFill>
              <a:latin typeface="Calisto MT" pitchFamily="18" charset="0"/>
              <a:ea typeface="+mj-ea"/>
              <a:cs typeface="+mj-cs"/>
            </a:endParaRPr>
          </a:p>
          <a:p>
            <a:pPr marL="457200" indent="-457200">
              <a:buFont typeface="+mj-lt"/>
              <a:buAutoNum type="arabicPeriod"/>
            </a:pPr>
            <a:r>
              <a:rPr lang="es-CL" sz="2400" b="1" dirty="0" smtClean="0">
                <a:solidFill>
                  <a:prstClr val="black"/>
                </a:solidFill>
                <a:latin typeface="Calisto MT" pitchFamily="18" charset="0"/>
                <a:ea typeface="+mj-ea"/>
                <a:cs typeface="+mj-cs"/>
              </a:rPr>
              <a:t>¿Cuáles son </a:t>
            </a:r>
            <a:r>
              <a:rPr lang="es-CL" sz="2400" b="1" dirty="0">
                <a:latin typeface="Calisto MT" pitchFamily="18" charset="0"/>
              </a:rPr>
              <a:t>las consecuencias no deseadas del desarrollo </a:t>
            </a:r>
            <a:r>
              <a:rPr lang="es-CL" sz="2400" b="1" dirty="0" smtClean="0">
                <a:latin typeface="Calisto MT" pitchFamily="18" charset="0"/>
              </a:rPr>
              <a:t>tecnológico?</a:t>
            </a:r>
          </a:p>
          <a:p>
            <a:pPr marL="457200" indent="-457200">
              <a:buFont typeface="+mj-lt"/>
              <a:buAutoNum type="arabicPeriod"/>
            </a:pPr>
            <a:r>
              <a:rPr lang="es-CL" sz="2400" b="1" dirty="0" smtClean="0">
                <a:solidFill>
                  <a:prstClr val="black"/>
                </a:solidFill>
                <a:latin typeface="Calisto MT" pitchFamily="18" charset="0"/>
                <a:ea typeface="+mj-ea"/>
                <a:cs typeface="+mj-cs"/>
              </a:rPr>
              <a:t>¿Qué problema genera la sobrepoblación humana?</a:t>
            </a:r>
          </a:p>
          <a:p>
            <a:pPr marL="457200" indent="-457200">
              <a:buFont typeface="+mj-lt"/>
              <a:buAutoNum type="arabicPeriod"/>
            </a:pPr>
            <a:r>
              <a:rPr lang="es-CL" sz="2400" b="1" dirty="0" smtClean="0">
                <a:solidFill>
                  <a:prstClr val="black"/>
                </a:solidFill>
                <a:latin typeface="Calisto MT" pitchFamily="18" charset="0"/>
                <a:ea typeface="+mj-ea"/>
                <a:cs typeface="+mj-cs"/>
              </a:rPr>
              <a:t>¿Qué problema da origen a la necesidad de un desarrollo sustentable?</a:t>
            </a:r>
          </a:p>
          <a:p>
            <a:pPr marL="457200" indent="-457200">
              <a:buFont typeface="+mj-lt"/>
              <a:buAutoNum type="arabicPeriod"/>
            </a:pPr>
            <a:r>
              <a:rPr lang="es-CL" sz="2400" b="1" dirty="0" smtClean="0">
                <a:solidFill>
                  <a:prstClr val="black"/>
                </a:solidFill>
                <a:latin typeface="Calisto MT" pitchFamily="18" charset="0"/>
                <a:ea typeface="+mj-ea"/>
                <a:cs typeface="+mj-cs"/>
              </a:rPr>
              <a:t>¿Cuáles son las tres claves para conseguir el desarrollo sustentable?</a:t>
            </a:r>
          </a:p>
          <a:p>
            <a:endParaRPr lang="es-CL" sz="2400" b="1" dirty="0" smtClean="0">
              <a:solidFill>
                <a:prstClr val="black"/>
              </a:solidFill>
              <a:latin typeface="Calisto MT" pitchFamily="18" charset="0"/>
              <a:ea typeface="+mj-ea"/>
              <a:cs typeface="+mj-cs"/>
            </a:endParaRPr>
          </a:p>
          <a:p>
            <a:r>
              <a:rPr lang="es-CL" sz="2000" dirty="0">
                <a:solidFill>
                  <a:prstClr val="black"/>
                </a:solidFill>
                <a:latin typeface="Calisto MT" pitchFamily="18" charset="0"/>
                <a:ea typeface="+mj-ea"/>
                <a:cs typeface="+mj-cs"/>
              </a:rPr>
              <a:t/>
            </a:r>
            <a:br>
              <a:rPr lang="es-CL" sz="2000" dirty="0">
                <a:solidFill>
                  <a:prstClr val="black"/>
                </a:solidFill>
                <a:latin typeface="Calisto MT" pitchFamily="18" charset="0"/>
                <a:ea typeface="+mj-ea"/>
                <a:cs typeface="+mj-cs"/>
              </a:rPr>
            </a:br>
            <a:endParaRPr lang="es-CL" dirty="0"/>
          </a:p>
        </p:txBody>
      </p:sp>
    </p:spTree>
    <p:extLst>
      <p:ext uri="{BB962C8B-B14F-4D97-AF65-F5344CB8AC3E}">
        <p14:creationId xmlns:p14="http://schemas.microsoft.com/office/powerpoint/2010/main" val="635265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503712064"/>
              </p:ext>
            </p:extLst>
          </p:nvPr>
        </p:nvGraphicFramePr>
        <p:xfrm>
          <a:off x="323528" y="764704"/>
          <a:ext cx="6096000" cy="3774440"/>
        </p:xfrm>
        <a:graphic>
          <a:graphicData uri="http://schemas.openxmlformats.org/drawingml/2006/table">
            <a:tbl>
              <a:tblPr firstRow="1" bandRow="1">
                <a:tableStyleId>{F5AB1C69-6EDB-4FF4-983F-18BD219EF322}</a:tableStyleId>
              </a:tblPr>
              <a:tblGrid>
                <a:gridCol w="455712"/>
                <a:gridCol w="4248472"/>
                <a:gridCol w="720080"/>
                <a:gridCol w="671736"/>
              </a:tblGrid>
              <a:tr h="370840">
                <a:tc>
                  <a:txBody>
                    <a:bodyPr/>
                    <a:lstStyle/>
                    <a:p>
                      <a:endParaRPr lang="es-CL" dirty="0"/>
                    </a:p>
                  </a:txBody>
                  <a:tcPr/>
                </a:tc>
                <a:tc>
                  <a:txBody>
                    <a:bodyPr/>
                    <a:lstStyle/>
                    <a:p>
                      <a:r>
                        <a:rPr lang="es-CL" dirty="0" smtClean="0"/>
                        <a:t>Contenido </a:t>
                      </a:r>
                      <a:endParaRPr lang="es-CL" dirty="0"/>
                    </a:p>
                  </a:txBody>
                  <a:tcPr/>
                </a:tc>
                <a:tc>
                  <a:txBody>
                    <a:bodyPr/>
                    <a:lstStyle/>
                    <a:p>
                      <a:r>
                        <a:rPr lang="es-CL" dirty="0" smtClean="0"/>
                        <a:t>SI</a:t>
                      </a:r>
                      <a:endParaRPr lang="es-CL" dirty="0"/>
                    </a:p>
                  </a:txBody>
                  <a:tcPr/>
                </a:tc>
                <a:tc>
                  <a:txBody>
                    <a:bodyPr/>
                    <a:lstStyle/>
                    <a:p>
                      <a:r>
                        <a:rPr lang="es-CL" dirty="0" smtClean="0"/>
                        <a:t>NO</a:t>
                      </a:r>
                      <a:endParaRPr lang="es-CL" dirty="0"/>
                    </a:p>
                  </a:txBody>
                  <a:tcPr/>
                </a:tc>
              </a:tr>
              <a:tr h="370840">
                <a:tc>
                  <a:txBody>
                    <a:bodyPr/>
                    <a:lstStyle/>
                    <a:p>
                      <a:r>
                        <a:rPr lang="es-CL" dirty="0" smtClean="0"/>
                        <a:t>1</a:t>
                      </a:r>
                    </a:p>
                  </a:txBody>
                  <a:tcPr/>
                </a:tc>
                <a:tc>
                  <a:txBody>
                    <a:bodyPr/>
                    <a:lstStyle/>
                    <a:p>
                      <a:r>
                        <a:rPr lang="es-CL" dirty="0" smtClean="0"/>
                        <a:t>Reflexionó</a:t>
                      </a:r>
                      <a:r>
                        <a:rPr lang="es-CL" baseline="0" dirty="0" smtClean="0"/>
                        <a:t>  sobre lo leído</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2</a:t>
                      </a:r>
                      <a:endParaRPr lang="es-CL" dirty="0"/>
                    </a:p>
                  </a:txBody>
                  <a:tcPr/>
                </a:tc>
                <a:tc>
                  <a:txBody>
                    <a:bodyPr/>
                    <a:lstStyle/>
                    <a:p>
                      <a:r>
                        <a:rPr lang="es-CL" dirty="0" smtClean="0"/>
                        <a:t>Incluye las ideas principales  en sus respuestas.</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3</a:t>
                      </a:r>
                      <a:endParaRPr lang="es-CL" dirty="0"/>
                    </a:p>
                  </a:txBody>
                  <a:tcPr/>
                </a:tc>
                <a:tc>
                  <a:txBody>
                    <a:bodyPr/>
                    <a:lstStyle/>
                    <a:p>
                      <a:r>
                        <a:rPr lang="es-CL" dirty="0" smtClean="0"/>
                        <a:t>La</a:t>
                      </a:r>
                      <a:r>
                        <a:rPr lang="es-CL" baseline="0" dirty="0" smtClean="0"/>
                        <a:t> redacción de las respuestas es buena y hay concordancia gramatical.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4</a:t>
                      </a:r>
                      <a:endParaRPr lang="es-CL" dirty="0"/>
                    </a:p>
                  </a:txBody>
                  <a:tcPr/>
                </a:tc>
                <a:tc>
                  <a:txBody>
                    <a:bodyPr/>
                    <a:lstStyle/>
                    <a:p>
                      <a:r>
                        <a:rPr lang="es-CL" dirty="0" smtClean="0"/>
                        <a:t>Sintetizó</a:t>
                      </a:r>
                      <a:r>
                        <a:rPr lang="es-CL" baseline="0" dirty="0" smtClean="0"/>
                        <a:t>  las ideas principales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5</a:t>
                      </a:r>
                      <a:endParaRPr lang="es-CL" dirty="0"/>
                    </a:p>
                  </a:txBody>
                  <a:tcPr/>
                </a:tc>
                <a:tc>
                  <a:txBody>
                    <a:bodyPr/>
                    <a:lstStyle/>
                    <a:p>
                      <a:r>
                        <a:rPr lang="es-CL" dirty="0" smtClean="0"/>
                        <a:t>No</a:t>
                      </a:r>
                      <a:r>
                        <a:rPr lang="es-CL" baseline="0" dirty="0" smtClean="0"/>
                        <a:t> incurre en errores ortográficos.</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6</a:t>
                      </a:r>
                      <a:endParaRPr lang="es-CL" dirty="0"/>
                    </a:p>
                  </a:txBody>
                  <a:tcPr/>
                </a:tc>
                <a:tc>
                  <a:txBody>
                    <a:bodyPr/>
                    <a:lstStyle/>
                    <a:p>
                      <a:r>
                        <a:rPr lang="es-CL" dirty="0" smtClean="0"/>
                        <a:t>Responde de manera coherente a las preguntas planteadas.</a:t>
                      </a:r>
                      <a:endParaRPr lang="es-CL" dirty="0"/>
                    </a:p>
                  </a:txBody>
                  <a:tcPr/>
                </a:tc>
                <a:tc>
                  <a:txBody>
                    <a:bodyPr/>
                    <a:lstStyle/>
                    <a:p>
                      <a:endParaRPr lang="es-CL"/>
                    </a:p>
                  </a:txBody>
                  <a:tcPr/>
                </a:tc>
                <a:tc>
                  <a:txBody>
                    <a:bodyPr/>
                    <a:lstStyle/>
                    <a:p>
                      <a:endParaRPr lang="es-CL"/>
                    </a:p>
                  </a:txBody>
                  <a:tcPr/>
                </a:tc>
              </a:tr>
              <a:tr h="370840">
                <a:tc>
                  <a:txBody>
                    <a:bodyPr/>
                    <a:lstStyle/>
                    <a:p>
                      <a:endParaRPr lang="es-CL" dirty="0"/>
                    </a:p>
                  </a:txBody>
                  <a:tcPr/>
                </a:tc>
                <a:tc>
                  <a:txBody>
                    <a:bodyPr/>
                    <a:lstStyle/>
                    <a:p>
                      <a:pPr algn="r"/>
                      <a:r>
                        <a:rPr lang="es-CL" dirty="0" smtClean="0"/>
                        <a:t>Total:</a:t>
                      </a:r>
                      <a:endParaRPr lang="es-CL" dirty="0"/>
                    </a:p>
                  </a:txBody>
                  <a:tcPr/>
                </a:tc>
                <a:tc>
                  <a:txBody>
                    <a:bodyPr/>
                    <a:lstStyle/>
                    <a:p>
                      <a:endParaRPr lang="es-CL"/>
                    </a:p>
                  </a:txBody>
                  <a:tcPr/>
                </a:tc>
                <a:tc>
                  <a:txBody>
                    <a:bodyPr/>
                    <a:lstStyle/>
                    <a:p>
                      <a:endParaRPr lang="es-CL" dirty="0"/>
                    </a:p>
                  </a:txBody>
                  <a:tcPr/>
                </a:tc>
              </a:tr>
            </a:tbl>
          </a:graphicData>
        </a:graphic>
      </p:graphicFrame>
      <p:sp>
        <p:nvSpPr>
          <p:cNvPr id="3" name="2 CuadroTexto"/>
          <p:cNvSpPr txBox="1"/>
          <p:nvPr/>
        </p:nvSpPr>
        <p:spPr>
          <a:xfrm>
            <a:off x="358489" y="250589"/>
            <a:ext cx="3743269" cy="369332"/>
          </a:xfrm>
          <a:prstGeom prst="rect">
            <a:avLst/>
          </a:prstGeom>
          <a:noFill/>
        </p:spPr>
        <p:txBody>
          <a:bodyPr wrap="none" rtlCol="0">
            <a:spAutoFit/>
          </a:bodyPr>
          <a:lstStyle/>
          <a:p>
            <a:r>
              <a:rPr lang="es-CL" b="1" dirty="0" smtClean="0"/>
              <a:t>Conteste la siguiente lista </a:t>
            </a:r>
            <a:r>
              <a:rPr lang="es-CL" b="1" dirty="0" smtClean="0"/>
              <a:t>de </a:t>
            </a:r>
            <a:r>
              <a:rPr lang="es-CL" b="1" dirty="0" smtClean="0"/>
              <a:t>cotejo</a:t>
            </a:r>
            <a:r>
              <a:rPr lang="es-CL" b="1" dirty="0"/>
              <a:t>:</a:t>
            </a:r>
            <a:r>
              <a:rPr lang="es-CL" b="1" dirty="0" smtClean="0"/>
              <a:t> </a:t>
            </a:r>
            <a:endParaRPr lang="es-CL" b="1" dirty="0"/>
          </a:p>
        </p:txBody>
      </p:sp>
      <p:sp>
        <p:nvSpPr>
          <p:cNvPr id="4" name="3 Rectángulo"/>
          <p:cNvSpPr/>
          <p:nvPr/>
        </p:nvSpPr>
        <p:spPr>
          <a:xfrm>
            <a:off x="251520" y="4549676"/>
            <a:ext cx="8820472" cy="2031325"/>
          </a:xfrm>
          <a:prstGeom prst="rect">
            <a:avLst/>
          </a:prstGeom>
        </p:spPr>
        <p:txBody>
          <a:bodyPr wrap="square">
            <a:spAutoFit/>
          </a:bodyPr>
          <a:lstStyle/>
          <a:p>
            <a:r>
              <a:rPr lang="es-CL" b="1" dirty="0">
                <a:latin typeface="Calisto MT" pitchFamily="18" charset="0"/>
              </a:rPr>
              <a:t>Cuando envíes tu </a:t>
            </a:r>
            <a:r>
              <a:rPr lang="es-CL" b="1" dirty="0" smtClean="0">
                <a:latin typeface="Calisto MT" pitchFamily="18" charset="0"/>
              </a:rPr>
              <a:t>correo a </a:t>
            </a:r>
            <a:r>
              <a:rPr lang="es-CL" b="1" dirty="0" smtClean="0">
                <a:solidFill>
                  <a:prstClr val="black"/>
                </a:solidFill>
                <a:latin typeface="Calisto MT" pitchFamily="18" charset="0"/>
              </a:rPr>
              <a:t> </a:t>
            </a:r>
            <a:r>
              <a:rPr lang="es-CL" b="1" dirty="0">
                <a:solidFill>
                  <a:schemeClr val="accent1">
                    <a:lumMod val="75000"/>
                  </a:schemeClr>
                </a:solidFill>
                <a:latin typeface="Calisto MT" pitchFamily="18" charset="0"/>
                <a:hlinkClick r:id="rId2"/>
              </a:rPr>
              <a:t>nancycalderon@maxsalas.cl</a:t>
            </a:r>
            <a:r>
              <a:rPr lang="es-CL" b="1" dirty="0">
                <a:solidFill>
                  <a:prstClr val="black"/>
                </a:solidFill>
                <a:latin typeface="Calisto MT" pitchFamily="18" charset="0"/>
              </a:rPr>
              <a:t> </a:t>
            </a:r>
            <a:r>
              <a:rPr lang="es-CL" b="1" dirty="0" smtClean="0">
                <a:latin typeface="Calisto MT" pitchFamily="18" charset="0"/>
              </a:rPr>
              <a:t>con </a:t>
            </a:r>
            <a:r>
              <a:rPr lang="es-CL" b="1" dirty="0">
                <a:latin typeface="Calisto MT" pitchFamily="18" charset="0"/>
              </a:rPr>
              <a:t>las respuestas; No olvides </a:t>
            </a:r>
            <a:r>
              <a:rPr lang="es-CL" b="1" dirty="0" smtClean="0">
                <a:latin typeface="Calisto MT" pitchFamily="18" charset="0"/>
              </a:rPr>
              <a:t>poner</a:t>
            </a:r>
            <a:r>
              <a:rPr lang="es-CL" b="1" dirty="0">
                <a:latin typeface="Calisto MT" pitchFamily="18" charset="0"/>
              </a:rPr>
              <a:t> </a:t>
            </a:r>
            <a:r>
              <a:rPr lang="es-CL" b="1" dirty="0" smtClean="0">
                <a:latin typeface="Calisto MT" pitchFamily="18" charset="0"/>
              </a:rPr>
              <a:t>en asunto : Actividad 2 séptimo.  </a:t>
            </a:r>
            <a:endParaRPr lang="es-CL" b="1" dirty="0">
              <a:latin typeface="Calisto MT" pitchFamily="18" charset="0"/>
            </a:endParaRPr>
          </a:p>
          <a:p>
            <a:r>
              <a:rPr lang="es-CL" b="1" dirty="0" smtClean="0">
                <a:latin typeface="Calisto MT" pitchFamily="18" charset="0"/>
              </a:rPr>
              <a:t>Nombre: </a:t>
            </a:r>
          </a:p>
          <a:p>
            <a:r>
              <a:rPr lang="es-CL" b="1" dirty="0" smtClean="0">
                <a:latin typeface="Calisto MT" pitchFamily="18" charset="0"/>
              </a:rPr>
              <a:t>Curso:</a:t>
            </a:r>
          </a:p>
          <a:p>
            <a:r>
              <a:rPr lang="es-CL" b="1" dirty="0" smtClean="0">
                <a:latin typeface="Calisto MT" pitchFamily="18" charset="0"/>
              </a:rPr>
              <a:t>Al inicio de la hoja de respuestas.</a:t>
            </a:r>
            <a:r>
              <a:rPr lang="es-CL" b="1" dirty="0" smtClean="0">
                <a:solidFill>
                  <a:prstClr val="black"/>
                </a:solidFill>
                <a:latin typeface="Calisto MT" pitchFamily="18" charset="0"/>
              </a:rPr>
              <a:t> </a:t>
            </a:r>
          </a:p>
          <a:p>
            <a:r>
              <a:rPr lang="es-CL" b="1" dirty="0" smtClean="0">
                <a:solidFill>
                  <a:prstClr val="black"/>
                </a:solidFill>
                <a:latin typeface="Calisto MT" pitchFamily="18" charset="0"/>
              </a:rPr>
              <a:t>plazo </a:t>
            </a:r>
            <a:r>
              <a:rPr lang="es-CL" b="1" dirty="0">
                <a:solidFill>
                  <a:prstClr val="black"/>
                </a:solidFill>
                <a:latin typeface="Calisto MT" pitchFamily="18" charset="0"/>
              </a:rPr>
              <a:t>de entrega viernes 29 de mayo.</a:t>
            </a:r>
            <a:br>
              <a:rPr lang="es-CL" b="1" dirty="0">
                <a:solidFill>
                  <a:prstClr val="black"/>
                </a:solidFill>
                <a:latin typeface="Calisto MT" pitchFamily="18" charset="0"/>
              </a:rPr>
            </a:br>
            <a:r>
              <a:rPr lang="es-CL" b="1" dirty="0" smtClean="0">
                <a:latin typeface="Calisto MT" pitchFamily="18" charset="0"/>
              </a:rPr>
              <a:t>Atentamente  </a:t>
            </a:r>
            <a:r>
              <a:rPr lang="es-CL" b="1" dirty="0">
                <a:latin typeface="Calisto MT" pitchFamily="18" charset="0"/>
              </a:rPr>
              <a:t>profesora Nancy Calderón G</a:t>
            </a:r>
            <a:r>
              <a:rPr lang="es-CL" b="1" dirty="0" smtClean="0">
                <a:latin typeface="Calisto MT" pitchFamily="18" charset="0"/>
              </a:rPr>
              <a:t>.</a:t>
            </a:r>
          </a:p>
        </p:txBody>
      </p:sp>
    </p:spTree>
    <p:extLst>
      <p:ext uri="{BB962C8B-B14F-4D97-AF65-F5344CB8AC3E}">
        <p14:creationId xmlns:p14="http://schemas.microsoft.com/office/powerpoint/2010/main" val="23760241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599</TotalTime>
  <Words>599</Words>
  <Application>Microsoft Office PowerPoint</Application>
  <PresentationFormat>Presentación en pantalla (4:3)</PresentationFormat>
  <Paragraphs>58</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Ángulos</vt:lpstr>
      <vt:lpstr>Presentación de PowerPoint</vt:lpstr>
      <vt:lpstr>Ambiente y tecnología </vt:lpstr>
      <vt:lpstr>El impacto tecnológico </vt:lpstr>
      <vt:lpstr>Presentación de PowerPoint</vt:lpstr>
      <vt:lpstr>Desarrollo sustentable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Nancy</dc:creator>
  <cp:lastModifiedBy>Nancy</cp:lastModifiedBy>
  <cp:revision>61</cp:revision>
  <dcterms:created xsi:type="dcterms:W3CDTF">2019-10-09T11:47:27Z</dcterms:created>
  <dcterms:modified xsi:type="dcterms:W3CDTF">2020-04-29T19:18:05Z</dcterms:modified>
  <cp:contentStatus/>
</cp:coreProperties>
</file>