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56" r:id="rId3"/>
    <p:sldId id="257" r:id="rId4"/>
    <p:sldId id="259" r:id="rId5"/>
    <p:sldId id="263" r:id="rId6"/>
    <p:sldId id="258" r:id="rId7"/>
    <p:sldId id="261" r:id="rId8"/>
    <p:sldId id="264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B1661-2B82-46C1-B6BD-F6B8E860BFDF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27FB1-B419-414B-AE59-9A71AEBD0D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4553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L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6821376C-519C-40FE-83CE-AE637B1E26A9}" type="slidenum">
              <a:rPr lang="es-CL" smtClean="0">
                <a:solidFill>
                  <a:srgbClr val="000000"/>
                </a:solidFill>
              </a:rPr>
              <a:pPr eaLnBrk="1" hangingPunct="1"/>
              <a:t>1</a:t>
            </a:fld>
            <a:endParaRPr lang="es-CL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4A48-14D5-4749-9A73-88E4BA590396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CB00-34B3-4288-AE6F-61300C2FC2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098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4A48-14D5-4749-9A73-88E4BA590396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CB00-34B3-4288-AE6F-61300C2FC2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589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4A48-14D5-4749-9A73-88E4BA590396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CB00-34B3-4288-AE6F-61300C2FC2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765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4A48-14D5-4749-9A73-88E4BA590396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CB00-34B3-4288-AE6F-61300C2FC2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8362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4A48-14D5-4749-9A73-88E4BA590396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CB00-34B3-4288-AE6F-61300C2FC2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080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4A48-14D5-4749-9A73-88E4BA590396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CB00-34B3-4288-AE6F-61300C2FC2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2869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4A48-14D5-4749-9A73-88E4BA590396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CB00-34B3-4288-AE6F-61300C2FC2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408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4A48-14D5-4749-9A73-88E4BA590396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CB00-34B3-4288-AE6F-61300C2FC2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288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4A48-14D5-4749-9A73-88E4BA590396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CB00-34B3-4288-AE6F-61300C2FC2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820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4A48-14D5-4749-9A73-88E4BA590396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CB00-34B3-4288-AE6F-61300C2FC2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578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4A48-14D5-4749-9A73-88E4BA590396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CB00-34B3-4288-AE6F-61300C2FC2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91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E4A48-14D5-4749-9A73-88E4BA590396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DCB00-34B3-4288-AE6F-61300C2FC2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508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kfp1WvVqAY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nancycalderon@maxsalas.cl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8313" y="620713"/>
            <a:ext cx="38627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400" b="1" dirty="0">
                <a:solidFill>
                  <a:prstClr val="black"/>
                </a:solidFill>
                <a:latin typeface="Calisto MT" pitchFamily="18" charset="0"/>
                <a:cs typeface="+mn-cs"/>
              </a:rPr>
              <a:t>Tecnología </a:t>
            </a:r>
            <a:r>
              <a:rPr lang="es-CL" sz="2400" b="1" dirty="0" smtClean="0">
                <a:solidFill>
                  <a:prstClr val="black"/>
                </a:solidFill>
                <a:latin typeface="Calisto MT" pitchFamily="18" charset="0"/>
              </a:rPr>
              <a:t>séptimo básico</a:t>
            </a:r>
            <a:r>
              <a:rPr lang="es-CL" sz="2400" b="1" dirty="0" smtClean="0">
                <a:solidFill>
                  <a:prstClr val="black"/>
                </a:solidFill>
                <a:latin typeface="Calisto MT" pitchFamily="18" charset="0"/>
                <a:cs typeface="+mn-cs"/>
              </a:rPr>
              <a:t>.</a:t>
            </a:r>
            <a:endParaRPr lang="es-CL" sz="2400" b="1" dirty="0">
              <a:solidFill>
                <a:prstClr val="black"/>
              </a:solidFill>
              <a:latin typeface="Calisto MT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400" dirty="0">
                <a:solidFill>
                  <a:prstClr val="black"/>
                </a:solidFill>
                <a:latin typeface="Calisto MT" pitchFamily="18" charset="0"/>
                <a:cs typeface="+mn-cs"/>
              </a:rPr>
              <a:t>Unidad 1: </a:t>
            </a:r>
            <a:r>
              <a:rPr lang="es-CL" sz="2400" dirty="0" smtClean="0">
                <a:solidFill>
                  <a:prstClr val="black"/>
                </a:solidFill>
                <a:latin typeface="Calisto MT" pitchFamily="18" charset="0"/>
                <a:cs typeface="+mn-cs"/>
              </a:rPr>
              <a:t>.</a:t>
            </a:r>
            <a:endParaRPr lang="es-CL" sz="2400" dirty="0">
              <a:solidFill>
                <a:prstClr val="black"/>
              </a:solidFill>
              <a:latin typeface="Calisto MT" pitchFamily="18" charset="0"/>
              <a:cs typeface="+mn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59" y="1772816"/>
            <a:ext cx="3024187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000" b="1" dirty="0">
                <a:solidFill>
                  <a:prstClr val="black"/>
                </a:solidFill>
                <a:latin typeface="Calisto MT" pitchFamily="18" charset="0"/>
                <a:cs typeface="+mn-cs"/>
              </a:rPr>
              <a:t>Objetivo de Aprendizaje: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000" dirty="0">
                <a:latin typeface="Calisto MT" pitchFamily="18" charset="0"/>
              </a:rPr>
              <a:t>Identificar necesidades personales o grupales del entorno cercano que impliquen soluciones de reparación, adaptación o mejora, reflexionando acerca de sus posibles aportes.</a:t>
            </a:r>
            <a:endParaRPr lang="es-CL" sz="2000" dirty="0">
              <a:solidFill>
                <a:prstClr val="black"/>
              </a:solidFill>
              <a:latin typeface="Calisto MT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500563" y="1595021"/>
            <a:ext cx="4214812" cy="526297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000" b="1" dirty="0">
                <a:solidFill>
                  <a:prstClr val="black"/>
                </a:solidFill>
                <a:latin typeface="Calisto MT" pitchFamily="18" charset="0"/>
                <a:cs typeface="+mn-cs"/>
              </a:rPr>
              <a:t>Estimado estudiante: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000" dirty="0">
                <a:solidFill>
                  <a:prstClr val="black"/>
                </a:solidFill>
                <a:latin typeface="Calisto MT" pitchFamily="18" charset="0"/>
              </a:rPr>
              <a:t>En esta ocasión </a:t>
            </a:r>
            <a:r>
              <a:rPr lang="es-CL" sz="2000" dirty="0" smtClean="0">
                <a:solidFill>
                  <a:prstClr val="black"/>
                </a:solidFill>
                <a:latin typeface="Calisto MT" pitchFamily="18" charset="0"/>
              </a:rPr>
              <a:t>aprenderás acerca de la obsolescencia programada y el daño que esta genera, como también aprenderás la importancia de la sustentabilidad como solución.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000" dirty="0" smtClean="0">
                <a:solidFill>
                  <a:prstClr val="black"/>
                </a:solidFill>
                <a:latin typeface="Calisto MT" pitchFamily="18" charset="0"/>
              </a:rPr>
              <a:t>  </a:t>
            </a:r>
            <a:r>
              <a:rPr lang="es-CL" sz="2000" b="1" dirty="0" smtClean="0">
                <a:solidFill>
                  <a:prstClr val="black"/>
                </a:solidFill>
                <a:latin typeface="Calisto MT" pitchFamily="18" charset="0"/>
              </a:rPr>
              <a:t>Luego </a:t>
            </a:r>
            <a:r>
              <a:rPr lang="es-CL" sz="2000" b="1" dirty="0">
                <a:solidFill>
                  <a:prstClr val="black"/>
                </a:solidFill>
                <a:latin typeface="Calisto MT" pitchFamily="18" charset="0"/>
              </a:rPr>
              <a:t>debes desarrollar</a:t>
            </a:r>
            <a:r>
              <a:rPr lang="es-CL" sz="2000" b="1" dirty="0" smtClean="0">
                <a:solidFill>
                  <a:prstClr val="black"/>
                </a:solidFill>
                <a:latin typeface="Calisto MT" pitchFamily="18" charset="0"/>
              </a:rPr>
              <a:t>:  La </a:t>
            </a:r>
            <a:r>
              <a:rPr lang="es-CL" sz="2000" b="1" dirty="0">
                <a:solidFill>
                  <a:prstClr val="black"/>
                </a:solidFill>
                <a:latin typeface="Calisto MT" pitchFamily="18" charset="0"/>
              </a:rPr>
              <a:t>a</a:t>
            </a:r>
            <a:r>
              <a:rPr lang="es-CL" sz="2000" b="1" dirty="0" smtClean="0">
                <a:solidFill>
                  <a:prstClr val="black"/>
                </a:solidFill>
                <a:latin typeface="Calisto MT" pitchFamily="18" charset="0"/>
              </a:rPr>
              <a:t>ctividad </a:t>
            </a:r>
            <a:r>
              <a:rPr lang="es-CL" sz="2000" b="1" dirty="0">
                <a:solidFill>
                  <a:prstClr val="black"/>
                </a:solidFill>
                <a:latin typeface="Calisto MT" pitchFamily="18" charset="0"/>
              </a:rPr>
              <a:t>N°1</a:t>
            </a:r>
            <a:r>
              <a:rPr lang="es-CL" sz="2000" dirty="0">
                <a:solidFill>
                  <a:prstClr val="black"/>
                </a:solidFill>
                <a:latin typeface="Calisto MT" pitchFamily="18" charset="0"/>
              </a:rPr>
              <a:t>: Según lo visto en la presentación </a:t>
            </a:r>
            <a:r>
              <a:rPr lang="es-CL" sz="2000" dirty="0" smtClean="0">
                <a:solidFill>
                  <a:prstClr val="black"/>
                </a:solidFill>
                <a:latin typeface="Calisto MT" pitchFamily="18" charset="0"/>
              </a:rPr>
              <a:t>y video sobre consumo y obsolescencia programada,  debes responder  el cuestionario en </a:t>
            </a:r>
            <a:r>
              <a:rPr lang="es-CL" sz="2000" dirty="0">
                <a:solidFill>
                  <a:prstClr val="black"/>
                </a:solidFill>
                <a:latin typeface="Calisto MT" pitchFamily="18" charset="0"/>
              </a:rPr>
              <a:t>Word (procesador de texto)  y </a:t>
            </a:r>
            <a:r>
              <a:rPr lang="es-CL" sz="2000" b="1" dirty="0">
                <a:solidFill>
                  <a:prstClr val="black"/>
                </a:solidFill>
                <a:latin typeface="Calisto MT" pitchFamily="18" charset="0"/>
              </a:rPr>
              <a:t>enviar a nancycalderon@maxsalas.cl, plazo viernes 24 de abril.</a:t>
            </a:r>
            <a:br>
              <a:rPr lang="es-CL" sz="2000" b="1" dirty="0">
                <a:solidFill>
                  <a:prstClr val="black"/>
                </a:solidFill>
                <a:latin typeface="Calisto MT" pitchFamily="18" charset="0"/>
              </a:rPr>
            </a:br>
            <a:endParaRPr lang="es-CL" sz="2000" b="1" dirty="0">
              <a:solidFill>
                <a:prstClr val="black"/>
              </a:solidFill>
              <a:latin typeface="Calisto MT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prstClr val="black"/>
              </a:solidFill>
              <a:latin typeface="Calisto MT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prstClr val="black"/>
              </a:solidFill>
              <a:latin typeface="Calisto MT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16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7584" y="476672"/>
            <a:ext cx="77048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b="1" i="0" u="sng" dirty="0" smtClean="0">
                <a:solidFill>
                  <a:srgbClr val="C00000"/>
                </a:solidFill>
                <a:effectLst/>
                <a:latin typeface="Calisto MT" pitchFamily="18" charset="0"/>
              </a:rPr>
              <a:t>La obsolescencia programada</a:t>
            </a:r>
          </a:p>
          <a:p>
            <a:endParaRPr lang="es-CL" sz="2400" b="0" i="0" u="sng" dirty="0" smtClean="0">
              <a:solidFill>
                <a:srgbClr val="222222"/>
              </a:solidFill>
              <a:effectLst/>
              <a:latin typeface="Calisto MT" pitchFamily="18" charset="0"/>
            </a:endParaRPr>
          </a:p>
          <a:p>
            <a:r>
              <a:rPr lang="es-CL" sz="2400" b="1" i="0" dirty="0" smtClean="0">
                <a:solidFill>
                  <a:srgbClr val="222222"/>
                </a:solidFill>
                <a:effectLst/>
                <a:latin typeface="Calisto MT" pitchFamily="18" charset="0"/>
              </a:rPr>
              <a:t> </a:t>
            </a:r>
            <a:r>
              <a:rPr lang="es-CL" sz="3200" b="1" dirty="0" smtClean="0">
                <a:solidFill>
                  <a:srgbClr val="222222"/>
                </a:solidFill>
                <a:latin typeface="Calisto MT" pitchFamily="18" charset="0"/>
              </a:rPr>
              <a:t>U</a:t>
            </a:r>
            <a:r>
              <a:rPr lang="es-CL" sz="3200" b="1" i="0" dirty="0" smtClean="0">
                <a:solidFill>
                  <a:srgbClr val="222222"/>
                </a:solidFill>
                <a:effectLst/>
                <a:latin typeface="Calisto MT" pitchFamily="18" charset="0"/>
              </a:rPr>
              <a:t> obsolescencia planificada es la determinación o programación del fin de la vida útil de un producto, de modo que, tras un período de tiempo calculado de antemano por el fabricante o por la empresa durante la fase de diseño del mismo, este se torne obsoleto, no funcional, inútil, etc…</a:t>
            </a:r>
            <a:endParaRPr lang="es-CL" sz="3200" b="1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14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548680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b="1" dirty="0" smtClean="0">
                <a:solidFill>
                  <a:srgbClr val="FF0000"/>
                </a:solidFill>
                <a:latin typeface="Calisto MT" pitchFamily="18" charset="0"/>
              </a:rPr>
              <a:t>El objetivo de la obsolescencia </a:t>
            </a:r>
            <a:r>
              <a:rPr lang="es-CL" sz="2800" dirty="0" smtClean="0">
                <a:latin typeface="Calisto MT" pitchFamily="18" charset="0"/>
              </a:rPr>
              <a:t> no es crear productos de calidad, sino exclusivamente </a:t>
            </a:r>
            <a:r>
              <a:rPr lang="es-CL" sz="2800" b="1" dirty="0" smtClean="0">
                <a:solidFill>
                  <a:srgbClr val="FF0000"/>
                </a:solidFill>
                <a:latin typeface="Calisto MT" pitchFamily="18" charset="0"/>
              </a:rPr>
              <a:t>el lucro </a:t>
            </a:r>
            <a:r>
              <a:rPr lang="es-CL" sz="2800" dirty="0" smtClean="0">
                <a:latin typeface="Calisto MT" pitchFamily="18" charset="0"/>
              </a:rPr>
              <a:t>económico, no tomando en cuenta las necesidades de los consumidores, ni las repercusiones medioambientales en la producción y mucho menos las consecuencias que se generan desde el punto de vista de la acumulación de residuos y la contaminación que conllevan. </a:t>
            </a:r>
            <a:endParaRPr lang="es-CL" sz="2800" dirty="0">
              <a:latin typeface="Calisto MT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180014"/>
            <a:ext cx="3347864" cy="241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390593"/>
            <a:ext cx="4752528" cy="199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12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117" y="2757055"/>
            <a:ext cx="4175883" cy="410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117" y="-31010"/>
            <a:ext cx="4175883" cy="346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02" y="13823"/>
            <a:ext cx="4974719" cy="2743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94757" y="306896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dirty="0">
                <a:latin typeface="Arial Black" pitchFamily="34" charset="0"/>
              </a:rPr>
              <a:t>Esta práctica ha creado un creciente malestar entre los consumidores, por lo que en tiempos recientes, activistas, medios de comunicación, organizaciones e incluso los mismos consumidores y varias empresas están llevando acciones para revertir esta práctica.</a:t>
            </a:r>
          </a:p>
          <a:p>
            <a:r>
              <a:rPr lang="es-CL" dirty="0">
                <a:solidFill>
                  <a:srgbClr val="FF0000"/>
                </a:solidFill>
                <a:latin typeface="Arial Black" pitchFamily="34" charset="0"/>
              </a:rPr>
              <a:t>Como: </a:t>
            </a:r>
            <a:r>
              <a:rPr lang="es-CL" dirty="0" smtClean="0">
                <a:solidFill>
                  <a:srgbClr val="FF0000"/>
                </a:solidFill>
                <a:latin typeface="Arial Black" pitchFamily="34" charset="0"/>
              </a:rPr>
              <a:t>reduciendo, reutilizando, reciclando </a:t>
            </a:r>
            <a:r>
              <a:rPr lang="es-CL" dirty="0">
                <a:solidFill>
                  <a:srgbClr val="FF0000"/>
                </a:solidFill>
                <a:latin typeface="Arial Black" pitchFamily="34" charset="0"/>
              </a:rPr>
              <a:t>y </a:t>
            </a:r>
            <a:r>
              <a:rPr lang="es-CL" dirty="0" smtClean="0">
                <a:solidFill>
                  <a:srgbClr val="FF0000"/>
                </a:solidFill>
                <a:latin typeface="Arial Black" pitchFamily="34" charset="0"/>
              </a:rPr>
              <a:t>reparando. </a:t>
            </a:r>
            <a:endParaRPr lang="es-CL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94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r>
              <a:rPr lang="es-CL" sz="2400" b="1" dirty="0">
                <a:solidFill>
                  <a:srgbClr val="FF0000"/>
                </a:solidFill>
                <a:latin typeface="Calisto MT" pitchFamily="18" charset="0"/>
              </a:rPr>
              <a:t>Consumo y </a:t>
            </a:r>
            <a:r>
              <a:rPr lang="es-CL" sz="2400" b="1" dirty="0" smtClean="0">
                <a:solidFill>
                  <a:srgbClr val="FF0000"/>
                </a:solidFill>
                <a:latin typeface="Calisto MT" pitchFamily="18" charset="0"/>
              </a:rPr>
              <a:t>medioambiente</a:t>
            </a:r>
          </a:p>
          <a:p>
            <a:pPr marL="0" indent="0">
              <a:buNone/>
            </a:pPr>
            <a:r>
              <a:rPr lang="es-CL" sz="2000" dirty="0" smtClean="0">
                <a:latin typeface="Calisto MT" pitchFamily="18" charset="0"/>
              </a:rPr>
              <a:t> </a:t>
            </a:r>
          </a:p>
          <a:p>
            <a:pPr marL="0" indent="0">
              <a:buNone/>
            </a:pPr>
            <a:r>
              <a:rPr lang="es-CL" sz="2000" dirty="0" smtClean="0">
                <a:latin typeface="Calisto MT" pitchFamily="18" charset="0"/>
              </a:rPr>
              <a:t>Desde </a:t>
            </a:r>
            <a:r>
              <a:rPr lang="es-CL" sz="2000" dirty="0">
                <a:latin typeface="Calisto MT" pitchFamily="18" charset="0"/>
              </a:rPr>
              <a:t>los inicios de la Revolución Industrial, en la segunda mitad del siglo XVIII, han surgido nuevas formas de mirar los objetos y relacionarse con </a:t>
            </a:r>
            <a:r>
              <a:rPr lang="es-CL" sz="2000" dirty="0" smtClean="0">
                <a:latin typeface="Calisto MT" pitchFamily="18" charset="0"/>
              </a:rPr>
              <a:t>ellos. Esta </a:t>
            </a:r>
            <a:r>
              <a:rPr lang="es-CL" sz="2000" dirty="0">
                <a:latin typeface="Calisto MT" pitchFamily="18" charset="0"/>
              </a:rPr>
              <a:t>época marca un punto en la historia que modifica e influye la vida cotidiana</a:t>
            </a:r>
            <a:r>
              <a:rPr lang="es-CL" sz="2000" dirty="0" smtClean="0">
                <a:latin typeface="Calisto MT" pitchFamily="18" charset="0"/>
              </a:rPr>
              <a:t>.</a:t>
            </a:r>
          </a:p>
          <a:p>
            <a:pPr marL="0" indent="0">
              <a:buNone/>
            </a:pPr>
            <a:r>
              <a:rPr lang="es-CL" sz="2000" dirty="0" smtClean="0">
                <a:latin typeface="Calisto MT" pitchFamily="18" charset="0"/>
              </a:rPr>
              <a:t> </a:t>
            </a:r>
            <a:r>
              <a:rPr lang="es-CL" sz="2000" b="1" dirty="0">
                <a:solidFill>
                  <a:srgbClr val="FF0000"/>
                </a:solidFill>
                <a:latin typeface="Calisto MT" pitchFamily="18" charset="0"/>
              </a:rPr>
              <a:t>En la actualidad nos encontramos frente a una sociedad con un alto nivel de consumo que no responde a satisfacer las necesidades esenciales, sino que promueve el recambio de bienes y servicios como signo de estatus y prestigio social</a:t>
            </a:r>
            <a:r>
              <a:rPr lang="es-CL" sz="2000" b="1" dirty="0" smtClean="0">
                <a:solidFill>
                  <a:srgbClr val="FF0000"/>
                </a:solidFill>
                <a:latin typeface="Calisto MT" pitchFamily="18" charset="0"/>
              </a:rPr>
              <a:t>.</a:t>
            </a:r>
          </a:p>
          <a:p>
            <a:pPr marL="0" indent="0">
              <a:buNone/>
            </a:pPr>
            <a:r>
              <a:rPr lang="es-CL" sz="2000" dirty="0" smtClean="0">
                <a:latin typeface="Calisto MT" pitchFamily="18" charset="0"/>
              </a:rPr>
              <a:t> </a:t>
            </a:r>
            <a:r>
              <a:rPr lang="es-CL" sz="2000" dirty="0">
                <a:latin typeface="Calisto MT" pitchFamily="18" charset="0"/>
              </a:rPr>
              <a:t>Este alto consumo implica, por una parte, la explotación de recursos naturales, el uso de energías convencionales contaminantes y un desarrollo insostenible de la naturaleza; y, por otra, al anteponer las necesidades personales a las globales, aumenta la adquisición de productos de rápida o innecesaria obsolescencia</a:t>
            </a:r>
            <a:r>
              <a:rPr lang="es-CL" sz="2000" dirty="0" smtClean="0">
                <a:latin typeface="Calisto MT" pitchFamily="18" charset="0"/>
              </a:rPr>
              <a:t>.</a:t>
            </a:r>
          </a:p>
          <a:p>
            <a:pPr marL="0" indent="0">
              <a:buNone/>
            </a:pPr>
            <a:r>
              <a:rPr lang="es-CL" sz="2000" dirty="0" smtClean="0">
                <a:latin typeface="Calisto MT" pitchFamily="18" charset="0"/>
              </a:rPr>
              <a:t> </a:t>
            </a:r>
            <a:r>
              <a:rPr lang="es-CL" sz="2000" b="1" dirty="0">
                <a:solidFill>
                  <a:srgbClr val="00B050"/>
                </a:solidFill>
                <a:latin typeface="Calisto MT" pitchFamily="18" charset="0"/>
              </a:rPr>
              <a:t>En consecuencia, el carácter desechable de los objetos conlleva una sobreacumulación de basura en las ciudades. </a:t>
            </a:r>
          </a:p>
        </p:txBody>
      </p:sp>
    </p:spTree>
    <p:extLst>
      <p:ext uri="{BB962C8B-B14F-4D97-AF65-F5344CB8AC3E}">
        <p14:creationId xmlns:p14="http://schemas.microsoft.com/office/powerpoint/2010/main" val="987634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612845"/>
            <a:ext cx="78488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rgbClr val="FF0000"/>
                </a:solidFill>
                <a:latin typeface="Calisto MT" pitchFamily="18" charset="0"/>
              </a:rPr>
              <a:t>En Chile, el Ministerio del Medio Ambiente entrega cifras de 17 millones de toneladas de basura al año, </a:t>
            </a:r>
            <a:r>
              <a:rPr lang="es-CL" sz="2000" dirty="0">
                <a:latin typeface="Calisto MT" pitchFamily="18" charset="0"/>
              </a:rPr>
              <a:t>de las cuales 6,5 corresponden a residuos domiciliarios y 10,4 a residuos industriales; sin considerar los mineros</a:t>
            </a:r>
            <a:r>
              <a:rPr lang="es-CL" sz="2000" dirty="0" smtClean="0">
                <a:latin typeface="Calisto MT" pitchFamily="18" charset="0"/>
              </a:rPr>
              <a:t>.</a:t>
            </a:r>
          </a:p>
          <a:p>
            <a:r>
              <a:rPr lang="es-CL" sz="2000" dirty="0" smtClean="0">
                <a:latin typeface="Calisto MT" pitchFamily="18" charset="0"/>
              </a:rPr>
              <a:t> </a:t>
            </a:r>
            <a:r>
              <a:rPr lang="es-CL" sz="2000" dirty="0">
                <a:latin typeface="Calisto MT" pitchFamily="18" charset="0"/>
              </a:rPr>
              <a:t>De las cifras anteriores se recicla solo un 10%. Por otra parte, según un </a:t>
            </a:r>
            <a:r>
              <a:rPr lang="es-CL" sz="2000" b="1" dirty="0">
                <a:solidFill>
                  <a:srgbClr val="FF0000"/>
                </a:solidFill>
                <a:latin typeface="Calisto MT" pitchFamily="18" charset="0"/>
              </a:rPr>
              <a:t>informe de la CONAMA, actualmente existen 251 vertederos en el país, pero solo 77 tienen autorización, lo que origina vertederos clandestinos y genera problemas de salud: </a:t>
            </a:r>
            <a:r>
              <a:rPr lang="es-CL" sz="2000" dirty="0">
                <a:latin typeface="Calisto MT" pitchFamily="18" charset="0"/>
              </a:rPr>
              <a:t>De acuerdo a estudios internacionales, existen 22 enfermedades asociadas a vertederos o basurales, entre ellas el dengue, la encefalitis, la fiebre tifoidea e incluso el cólera</a:t>
            </a:r>
            <a:r>
              <a:rPr lang="es-CL" sz="2000" dirty="0" smtClean="0">
                <a:latin typeface="Calisto MT" pitchFamily="18" charset="0"/>
              </a:rPr>
              <a:t>.</a:t>
            </a:r>
          </a:p>
          <a:p>
            <a:r>
              <a:rPr lang="es-CL" sz="2000" dirty="0" smtClean="0">
                <a:latin typeface="Calisto MT" pitchFamily="18" charset="0"/>
              </a:rPr>
              <a:t> </a:t>
            </a:r>
            <a:r>
              <a:rPr lang="es-CL" sz="2000" b="1" dirty="0">
                <a:solidFill>
                  <a:srgbClr val="00B050"/>
                </a:solidFill>
                <a:latin typeface="Calisto MT" pitchFamily="18" charset="0"/>
              </a:rPr>
              <a:t>Todo lo anterior indica que debemos poner en práctica mecanismos que nos permitan alcanzar un consumo razonable, reciclar o clasificar la basura y recuperar los materiales. </a:t>
            </a:r>
            <a:endParaRPr lang="es-CL" sz="2000" b="1" dirty="0" smtClean="0">
              <a:solidFill>
                <a:srgbClr val="00B050"/>
              </a:solidFill>
              <a:latin typeface="Calisto MT" pitchFamily="18" charset="0"/>
            </a:endParaRPr>
          </a:p>
          <a:p>
            <a:endParaRPr lang="es-CL" sz="2000" b="1" dirty="0">
              <a:latin typeface="Calisto MT" pitchFamily="18" charset="0"/>
            </a:endParaRPr>
          </a:p>
          <a:p>
            <a:r>
              <a:rPr lang="es-CL" sz="2000" b="1" dirty="0" smtClean="0">
                <a:latin typeface="Calisto MT" pitchFamily="18" charset="0"/>
              </a:rPr>
              <a:t>La </a:t>
            </a:r>
            <a:r>
              <a:rPr lang="es-CL" sz="2000" b="1" dirty="0">
                <a:latin typeface="Calisto MT" pitchFamily="18" charset="0"/>
              </a:rPr>
              <a:t>historia de las cosas i</a:t>
            </a:r>
            <a:r>
              <a:rPr lang="es-CL" sz="2000" b="1" dirty="0" smtClean="0">
                <a:latin typeface="Calisto MT" pitchFamily="18" charset="0"/>
              </a:rPr>
              <a:t>ngresa al siguiente link </a:t>
            </a:r>
            <a:endParaRPr lang="es-CL" sz="2000" dirty="0" smtClean="0"/>
          </a:p>
          <a:p>
            <a:r>
              <a:rPr lang="es-CL" sz="2000" b="1" dirty="0" smtClean="0">
                <a:latin typeface="Calisto MT" pitchFamily="18" charset="0"/>
                <a:hlinkClick r:id="rId2"/>
              </a:rPr>
              <a:t>https://www.youtube.com/watch?v=ykfp1WvVqAY</a:t>
            </a:r>
            <a:endParaRPr lang="es-CL" sz="2000" b="1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61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755576" y="1556792"/>
            <a:ext cx="756084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latin typeface="Calisto MT" pitchFamily="18" charset="0"/>
              </a:rPr>
              <a:t>¿Cuál </a:t>
            </a:r>
            <a:r>
              <a:rPr lang="es-CL" sz="2000" dirty="0">
                <a:latin typeface="Calisto MT" pitchFamily="18" charset="0"/>
              </a:rPr>
              <a:t>es la relación entre el impacto medioambiental y el impacto social de la mitigación de los residuos? </a:t>
            </a:r>
            <a:endParaRPr lang="es-CL" sz="2000" dirty="0" smtClean="0">
              <a:latin typeface="Calisto MT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CL" sz="2000" dirty="0">
                <a:latin typeface="Calisto MT" pitchFamily="18" charset="0"/>
              </a:rPr>
              <a:t> ¿Cómo sensibilizamos a la población respecto de este problema</a:t>
            </a:r>
            <a:r>
              <a:rPr lang="es-CL" sz="2000" dirty="0" smtClean="0">
                <a:latin typeface="Calisto MT" pitchFamily="18" charset="0"/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latin typeface="Calisto MT" pitchFamily="18" charset="0"/>
              </a:rPr>
              <a:t>¿Por </a:t>
            </a:r>
            <a:r>
              <a:rPr lang="es-CL" sz="2000" dirty="0">
                <a:latin typeface="Calisto MT" pitchFamily="18" charset="0"/>
              </a:rPr>
              <a:t>qué debemos considerar que esto nos afecta a todos? </a:t>
            </a:r>
            <a:endParaRPr lang="es-CL" sz="2000" dirty="0" smtClean="0">
              <a:latin typeface="Calisto MT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latin typeface="Calisto MT" pitchFamily="18" charset="0"/>
              </a:rPr>
              <a:t>¿</a:t>
            </a:r>
            <a:r>
              <a:rPr lang="es-CL" sz="2000" dirty="0">
                <a:latin typeface="Calisto MT" pitchFamily="18" charset="0"/>
              </a:rPr>
              <a:t>Reflexiona el ser humano cuando elabora nuevos objetos tecnológicos</a:t>
            </a:r>
            <a:r>
              <a:rPr lang="es-CL" sz="2000" dirty="0" smtClean="0">
                <a:latin typeface="Calisto MT" pitchFamily="18" charset="0"/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latin typeface="Calisto MT" pitchFamily="18" charset="0"/>
              </a:rPr>
              <a:t> ¿</a:t>
            </a:r>
            <a:r>
              <a:rPr lang="es-CL" sz="2000" dirty="0">
                <a:latin typeface="Calisto MT" pitchFamily="18" charset="0"/>
              </a:rPr>
              <a:t>Todos los nuevos objetos tecnológicos nacen de una necesidad</a:t>
            </a:r>
            <a:r>
              <a:rPr lang="es-CL" sz="2000" dirty="0" smtClean="0">
                <a:latin typeface="Calisto MT" pitchFamily="18" charset="0"/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latin typeface="Calisto MT" pitchFamily="18" charset="0"/>
              </a:rPr>
              <a:t>¿Cómo </a:t>
            </a:r>
            <a:r>
              <a:rPr lang="es-CL" sz="2000" dirty="0">
                <a:latin typeface="Calisto MT" pitchFamily="18" charset="0"/>
              </a:rPr>
              <a:t>se relaciona lo anterior con el bajo porcentaje de reciclaje en Chile? </a:t>
            </a:r>
            <a:endParaRPr lang="es-CL" sz="2000" dirty="0" smtClean="0">
              <a:latin typeface="Calisto MT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CL" sz="2000" dirty="0">
                <a:latin typeface="Calisto MT" pitchFamily="18" charset="0"/>
              </a:rPr>
              <a:t>¿Por qué hoy existe el concepto de “desarrollo sustentable</a:t>
            </a:r>
            <a:r>
              <a:rPr lang="es-CL" sz="2000" dirty="0" smtClean="0">
                <a:latin typeface="Calisto MT" pitchFamily="18" charset="0"/>
              </a:rPr>
              <a:t>”?</a:t>
            </a:r>
          </a:p>
          <a:p>
            <a:r>
              <a:rPr lang="es-CL" sz="2000" dirty="0">
                <a:latin typeface="Calisto MT" pitchFamily="18" charset="0"/>
              </a:rPr>
              <a:t> </a:t>
            </a:r>
            <a:r>
              <a:rPr lang="es-CL" sz="2000" dirty="0" smtClean="0">
                <a:latin typeface="Calisto MT" pitchFamily="18" charset="0"/>
              </a:rPr>
              <a:t>      </a:t>
            </a:r>
            <a:r>
              <a:rPr lang="es-CL" sz="2000" dirty="0">
                <a:latin typeface="Calisto MT" pitchFamily="18" charset="0"/>
              </a:rPr>
              <a:t>¿A qué se refiere</a:t>
            </a:r>
            <a:r>
              <a:rPr lang="es-CL" sz="2000" dirty="0" smtClean="0">
                <a:latin typeface="Calisto MT" pitchFamily="18" charset="0"/>
              </a:rPr>
              <a:t>? </a:t>
            </a:r>
            <a:r>
              <a:rPr lang="es-CL" sz="2000" dirty="0">
                <a:latin typeface="Calisto MT" pitchFamily="18" charset="0"/>
              </a:rPr>
              <a:t>¿Por qué se originó?  </a:t>
            </a:r>
            <a:endParaRPr lang="es-CL" sz="2000" dirty="0" smtClean="0">
              <a:latin typeface="Calisto MT" pitchFamily="18" charset="0"/>
            </a:endParaRPr>
          </a:p>
          <a:p>
            <a:r>
              <a:rPr lang="es-CL" sz="2000" dirty="0">
                <a:latin typeface="Calisto MT" pitchFamily="18" charset="0"/>
              </a:rPr>
              <a:t>8</a:t>
            </a:r>
            <a:r>
              <a:rPr lang="es-CL" sz="2000" dirty="0" smtClean="0">
                <a:latin typeface="Calisto MT" pitchFamily="18" charset="0"/>
              </a:rPr>
              <a:t>.     ¿Qué </a:t>
            </a:r>
            <a:r>
              <a:rPr lang="es-CL" sz="2000" dirty="0">
                <a:latin typeface="Calisto MT" pitchFamily="18" charset="0"/>
              </a:rPr>
              <a:t>experiencias solucionan el problema de los residuos por </a:t>
            </a:r>
            <a:r>
              <a:rPr lang="es-CL" sz="2000" dirty="0" smtClean="0">
                <a:latin typeface="Calisto MT" pitchFamily="18" charset="0"/>
              </a:rPr>
              <a:t>          medio </a:t>
            </a:r>
            <a:r>
              <a:rPr lang="es-CL" sz="2000" dirty="0">
                <a:latin typeface="Calisto MT" pitchFamily="18" charset="0"/>
              </a:rPr>
              <a:t>de adaptación, reparación o mejora? </a:t>
            </a:r>
          </a:p>
          <a:p>
            <a:pPr marL="457200" indent="-457200">
              <a:buFont typeface="+mj-lt"/>
              <a:buAutoNum type="arabicPeriod"/>
            </a:pPr>
            <a:endParaRPr lang="es-CL" sz="2000" dirty="0" smtClean="0">
              <a:latin typeface="Calisto MT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s-CL" sz="2000" dirty="0">
              <a:latin typeface="Calisto MT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s-CL" sz="2000" dirty="0">
              <a:latin typeface="Calisto MT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s-CL" sz="2000" dirty="0" smtClean="0">
              <a:latin typeface="Calisto MT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s-CL" sz="2000" dirty="0">
              <a:latin typeface="Calisto MT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428147"/>
            <a:ext cx="770485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>
                <a:solidFill>
                  <a:prstClr val="black"/>
                </a:solidFill>
                <a:latin typeface="Calisto MT" pitchFamily="18" charset="0"/>
                <a:ea typeface="+mj-ea"/>
                <a:cs typeface="+mj-cs"/>
              </a:rPr>
              <a:t>Actividad 1: </a:t>
            </a:r>
            <a:r>
              <a:rPr lang="es-CL" sz="2000" dirty="0">
                <a:solidFill>
                  <a:prstClr val="black"/>
                </a:solidFill>
                <a:latin typeface="Calisto MT" pitchFamily="18" charset="0"/>
                <a:ea typeface="+mj-ea"/>
                <a:cs typeface="+mj-cs"/>
              </a:rPr>
              <a:t>Según lo visto en la presentación </a:t>
            </a:r>
            <a:r>
              <a:rPr lang="es-CL" sz="2000" dirty="0" smtClean="0">
                <a:solidFill>
                  <a:prstClr val="black"/>
                </a:solidFill>
                <a:latin typeface="Calisto MT" pitchFamily="18" charset="0"/>
                <a:ea typeface="+mj-ea"/>
                <a:cs typeface="+mj-cs"/>
              </a:rPr>
              <a:t>y video; </a:t>
            </a:r>
            <a:r>
              <a:rPr lang="es-CL" sz="2000" dirty="0">
                <a:solidFill>
                  <a:prstClr val="black"/>
                </a:solidFill>
                <a:latin typeface="Calisto MT" pitchFamily="18" charset="0"/>
                <a:ea typeface="+mj-ea"/>
                <a:cs typeface="+mj-cs"/>
              </a:rPr>
              <a:t>responda en Word (procesador de texto)  envié a </a:t>
            </a:r>
            <a:r>
              <a:rPr lang="es-CL" sz="2000" b="1" dirty="0">
                <a:solidFill>
                  <a:prstClr val="black"/>
                </a:solidFill>
                <a:latin typeface="Calisto MT" pitchFamily="18" charset="0"/>
                <a:ea typeface="+mj-ea"/>
                <a:cs typeface="+mj-cs"/>
                <a:hlinkClick r:id="rId2"/>
              </a:rPr>
              <a:t>nancycalderon@maxsalas.cl</a:t>
            </a:r>
            <a:r>
              <a:rPr lang="es-CL" sz="2000" b="1" dirty="0">
                <a:solidFill>
                  <a:prstClr val="black"/>
                </a:solidFill>
                <a:latin typeface="Calisto MT" pitchFamily="18" charset="0"/>
                <a:ea typeface="+mj-ea"/>
                <a:cs typeface="+mj-cs"/>
              </a:rPr>
              <a:t>, plazo viernes 24 de abril.</a:t>
            </a:r>
            <a:r>
              <a:rPr lang="es-CL" sz="2000" dirty="0">
                <a:solidFill>
                  <a:prstClr val="black"/>
                </a:solidFill>
                <a:latin typeface="Calisto MT" pitchFamily="18" charset="0"/>
                <a:ea typeface="+mj-ea"/>
                <a:cs typeface="+mj-cs"/>
              </a:rPr>
              <a:t/>
            </a:r>
            <a:br>
              <a:rPr lang="es-CL" sz="2000" dirty="0">
                <a:solidFill>
                  <a:prstClr val="black"/>
                </a:solidFill>
                <a:latin typeface="Calisto MT" pitchFamily="18" charset="0"/>
                <a:ea typeface="+mj-ea"/>
                <a:cs typeface="+mj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35265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67544" y="188640"/>
            <a:ext cx="828092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9"/>
            </a:pPr>
            <a:r>
              <a:rPr lang="es-CL" sz="2000" dirty="0">
                <a:latin typeface="Calisto MT" pitchFamily="18" charset="0"/>
              </a:rPr>
              <a:t>En el video Annie dice “no es posible operar un sistema lineal indefinidamente en un planeta finito ”¿Qué significa esto para la economía de nuestro país?</a:t>
            </a:r>
          </a:p>
          <a:p>
            <a:pPr marL="457200" indent="-457200">
              <a:buAutoNum type="arabicPeriod" startAt="9"/>
            </a:pPr>
            <a:r>
              <a:rPr lang="es-CL" sz="2000" dirty="0">
                <a:latin typeface="Calisto MT" pitchFamily="18" charset="0"/>
              </a:rPr>
              <a:t>Este es un sistema en </a:t>
            </a:r>
            <a:r>
              <a:rPr lang="es-CL" sz="2000" dirty="0" smtClean="0">
                <a:latin typeface="Calisto MT" pitchFamily="18" charset="0"/>
              </a:rPr>
              <a:t>crisis… </a:t>
            </a:r>
            <a:r>
              <a:rPr lang="es-CL" sz="2000" dirty="0">
                <a:latin typeface="Calisto MT" pitchFamily="18" charset="0"/>
              </a:rPr>
              <a:t>¿ Por qué</a:t>
            </a:r>
            <a:r>
              <a:rPr lang="es-CL" sz="2000" dirty="0" smtClean="0">
                <a:latin typeface="Calisto MT" pitchFamily="18" charset="0"/>
              </a:rPr>
              <a:t>?</a:t>
            </a:r>
          </a:p>
          <a:p>
            <a:pPr marL="457200" indent="-457200">
              <a:buAutoNum type="arabicPeriod" startAt="9"/>
            </a:pPr>
            <a:r>
              <a:rPr lang="es-CL" sz="2000" dirty="0" smtClean="0">
                <a:latin typeface="Calisto MT" pitchFamily="18" charset="0"/>
              </a:rPr>
              <a:t>¿Qué agente económico es el principal responsable de este funcionamiento?¿por qué?</a:t>
            </a:r>
          </a:p>
          <a:p>
            <a:pPr marL="457200" indent="-457200">
              <a:buAutoNum type="arabicPeriod" startAt="9"/>
            </a:pPr>
            <a:r>
              <a:rPr lang="es-CL" sz="2000" dirty="0" smtClean="0">
                <a:latin typeface="Calisto MT" pitchFamily="18" charset="0"/>
              </a:rPr>
              <a:t>¿Quiénes son las personas que tienen mayor influencia en la manera en que el sistema funciona?</a:t>
            </a:r>
          </a:p>
          <a:p>
            <a:pPr marL="457200" indent="-457200">
              <a:buAutoNum type="arabicPeriod" startAt="9"/>
            </a:pPr>
            <a:r>
              <a:rPr lang="es-CL" sz="2000" dirty="0" smtClean="0">
                <a:latin typeface="Calisto MT" pitchFamily="18" charset="0"/>
              </a:rPr>
              <a:t>¿Es posible salir de este sistema ?¿Cómo?  </a:t>
            </a:r>
          </a:p>
          <a:p>
            <a:pPr marL="457200" indent="-457200">
              <a:buAutoNum type="arabicPeriod" startAt="9"/>
            </a:pPr>
            <a:r>
              <a:rPr lang="es-CL" sz="2000" dirty="0" smtClean="0">
                <a:latin typeface="Calisto MT" pitchFamily="18" charset="0"/>
              </a:rPr>
              <a:t>¿Dónde estas situado tu en este sistema?</a:t>
            </a:r>
          </a:p>
          <a:p>
            <a:pPr marL="457200" indent="-457200">
              <a:buAutoNum type="arabicPeriod" startAt="9"/>
            </a:pPr>
            <a:r>
              <a:rPr lang="es-CL" sz="2000" dirty="0" smtClean="0">
                <a:latin typeface="Calisto MT" pitchFamily="18" charset="0"/>
              </a:rPr>
              <a:t>¿Qué opciones tienes, desde donde estas, para cambiar el sistema y promover la sustentabilidad?</a:t>
            </a:r>
          </a:p>
          <a:p>
            <a:endParaRPr lang="es-CL" sz="2000" dirty="0" smtClean="0">
              <a:latin typeface="Calisto MT" pitchFamily="18" charset="0"/>
            </a:endParaRPr>
          </a:p>
          <a:p>
            <a:r>
              <a:rPr lang="es-CL" b="1" dirty="0" smtClean="0">
                <a:solidFill>
                  <a:srgbClr val="FF0000"/>
                </a:solidFill>
                <a:latin typeface="Calisto MT" pitchFamily="18" charset="0"/>
              </a:rPr>
              <a:t>Finalmente comparte con tus seres queridos y comunidad, lo que has aprendido sobre la importancia de cambiar este sistema de consumo, </a:t>
            </a:r>
            <a:r>
              <a:rPr lang="es-CL" b="1" dirty="0" smtClean="0">
                <a:solidFill>
                  <a:srgbClr val="002060"/>
                </a:solidFill>
                <a:latin typeface="Calisto MT" pitchFamily="18" charset="0"/>
              </a:rPr>
              <a:t>EL PLANETA TE  NECESITA!!!</a:t>
            </a:r>
          </a:p>
          <a:p>
            <a:endParaRPr lang="es-CL" b="1" dirty="0">
              <a:solidFill>
                <a:srgbClr val="002060"/>
              </a:solidFill>
              <a:latin typeface="Calisto MT" pitchFamily="18" charset="0"/>
            </a:endParaRPr>
          </a:p>
          <a:p>
            <a:r>
              <a:rPr lang="es-CL" sz="1600" b="1" dirty="0" smtClean="0"/>
              <a:t>Cuando </a:t>
            </a:r>
            <a:r>
              <a:rPr lang="es-CL" sz="1600" b="1" dirty="0"/>
              <a:t>envíes tu correo con las respuestas; No olvides poner: </a:t>
            </a:r>
            <a:endParaRPr lang="es-CL" sz="1600" b="1" dirty="0" smtClean="0"/>
          </a:p>
          <a:p>
            <a:r>
              <a:rPr lang="es-CL" sz="1600" b="1" dirty="0" smtClean="0"/>
              <a:t>Nombre</a:t>
            </a:r>
            <a:r>
              <a:rPr lang="es-CL" sz="1600" b="1" dirty="0"/>
              <a:t>: </a:t>
            </a:r>
          </a:p>
          <a:p>
            <a:r>
              <a:rPr lang="es-CL" sz="1600" b="1" dirty="0"/>
              <a:t>Curso:</a:t>
            </a:r>
          </a:p>
          <a:p>
            <a:r>
              <a:rPr lang="es-CL" sz="1600" b="1" dirty="0"/>
              <a:t>Al inicio de la hoja de respuestas.</a:t>
            </a:r>
          </a:p>
          <a:p>
            <a:r>
              <a:rPr lang="es-CL" sz="1600" b="1" dirty="0"/>
              <a:t>Atentamente  profesora Nancy Calderón G.</a:t>
            </a:r>
          </a:p>
          <a:p>
            <a:endParaRPr lang="es-CL" dirty="0" smtClean="0">
              <a:latin typeface="Calisto MT" pitchFamily="18" charset="0"/>
            </a:endParaRPr>
          </a:p>
          <a:p>
            <a:pPr marL="457200" indent="-457200">
              <a:buAutoNum type="arabicPeriod" startAt="9"/>
            </a:pPr>
            <a:endParaRPr lang="es-CL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187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872</Words>
  <Application>Microsoft Office PowerPoint</Application>
  <PresentationFormat>Presentación en pantalla (4:3)</PresentationFormat>
  <Paragraphs>54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</dc:creator>
  <cp:lastModifiedBy>Nancy</cp:lastModifiedBy>
  <cp:revision>23</cp:revision>
  <dcterms:created xsi:type="dcterms:W3CDTF">2019-10-09T11:47:27Z</dcterms:created>
  <dcterms:modified xsi:type="dcterms:W3CDTF">2020-03-28T21:47:28Z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