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75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734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838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4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6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0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847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220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873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605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89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9A83E-51FB-4DC2-A51D-70DD1D35885D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8F71-6BA9-432E-9F22-D3E1758E28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10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charter.org/invent/images/uploads/echarter_spanish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ancycalderon@maxsalas.c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ancycalderon@maxsalas.cl" TargetMode="External"/><Relationship Id="rId2" Type="http://schemas.openxmlformats.org/officeDocument/2006/relationships/hyperlink" Target="https://earthcharter.org/invent/images/uploads/echarter_spanish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620688"/>
            <a:ext cx="58416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b="1" dirty="0" smtClean="0">
                <a:latin typeface="Calisto MT" pitchFamily="18" charset="0"/>
              </a:rPr>
              <a:t>Tecnología segundos medios.</a:t>
            </a:r>
          </a:p>
          <a:p>
            <a:r>
              <a:rPr lang="es-CL" sz="2400" dirty="0" smtClean="0">
                <a:latin typeface="Calisto MT" pitchFamily="18" charset="0"/>
              </a:rPr>
              <a:t>Unidad 1: Mejorando el uso de los recursos</a:t>
            </a:r>
            <a:endParaRPr lang="es-CL" sz="2400" dirty="0">
              <a:latin typeface="Calisto MT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061720"/>
            <a:ext cx="3024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latin typeface="Calisto MT" pitchFamily="18" charset="0"/>
              </a:rPr>
              <a:t>Objetivo de Aprendizaje:</a:t>
            </a:r>
          </a:p>
          <a:p>
            <a:r>
              <a:rPr lang="es-CL" sz="2000" dirty="0" smtClean="0">
                <a:latin typeface="Calisto MT" pitchFamily="18" charset="0"/>
              </a:rPr>
              <a:t>Identificar necesidades</a:t>
            </a:r>
          </a:p>
          <a:p>
            <a:r>
              <a:rPr lang="es-CL" sz="2000" dirty="0" smtClean="0">
                <a:latin typeface="Calisto MT" pitchFamily="18" charset="0"/>
              </a:rPr>
              <a:t>que impliquen la reducción</a:t>
            </a:r>
          </a:p>
          <a:p>
            <a:r>
              <a:rPr lang="es-CL" sz="2000" dirty="0" smtClean="0">
                <a:latin typeface="Calisto MT" pitchFamily="18" charset="0"/>
              </a:rPr>
              <a:t>de efectos perjudiciales</a:t>
            </a:r>
          </a:p>
          <a:p>
            <a:r>
              <a:rPr lang="es-CL" sz="2000" dirty="0" smtClean="0">
                <a:latin typeface="Calisto MT" pitchFamily="18" charset="0"/>
              </a:rPr>
              <a:t>relacionados con el uso</a:t>
            </a:r>
          </a:p>
          <a:p>
            <a:r>
              <a:rPr lang="es-CL" sz="2000" dirty="0" smtClean="0">
                <a:latin typeface="Calisto MT" pitchFamily="18" charset="0"/>
              </a:rPr>
              <a:t>de recursos energéticos y</a:t>
            </a:r>
          </a:p>
          <a:p>
            <a:r>
              <a:rPr lang="es-CL" sz="2000" dirty="0" smtClean="0">
                <a:latin typeface="Calisto MT" pitchFamily="18" charset="0"/>
              </a:rPr>
              <a:t>materiales en una perspectiva</a:t>
            </a:r>
          </a:p>
          <a:p>
            <a:r>
              <a:rPr lang="es-CL" sz="2000" dirty="0" smtClean="0">
                <a:latin typeface="Calisto MT" pitchFamily="18" charset="0"/>
              </a:rPr>
              <a:t>de sustentabilidad.</a:t>
            </a:r>
            <a:endParaRPr lang="es-CL" sz="2000" dirty="0">
              <a:latin typeface="Calisto MT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99991" y="2061720"/>
            <a:ext cx="42157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latin typeface="Calisto MT" pitchFamily="18" charset="0"/>
              </a:rPr>
              <a:t>Estimado estudiante:</a:t>
            </a:r>
          </a:p>
          <a:p>
            <a:r>
              <a:rPr lang="es-CL" sz="2000" dirty="0" smtClean="0">
                <a:latin typeface="Calisto MT" pitchFamily="18" charset="0"/>
              </a:rPr>
              <a:t>Debes ingresar al siguiente link  </a:t>
            </a:r>
            <a:r>
              <a:rPr lang="es-CL" sz="2000" dirty="0" smtClean="0">
                <a:latin typeface="Calisto MT" pitchFamily="18" charset="0"/>
                <a:hlinkClick r:id="rId2"/>
              </a:rPr>
              <a:t>https://earthcharter.org/invent/images/uploads/echarter_spanish.pdf</a:t>
            </a:r>
            <a:endParaRPr lang="es-CL" sz="2000" dirty="0" smtClean="0">
              <a:latin typeface="Calisto MT" pitchFamily="18" charset="0"/>
            </a:endParaRPr>
          </a:p>
          <a:p>
            <a:r>
              <a:rPr lang="es-CL" sz="2000" dirty="0" smtClean="0">
                <a:latin typeface="Calisto MT" pitchFamily="18" charset="0"/>
              </a:rPr>
              <a:t>y leer la “Carta de la Tierra”</a:t>
            </a:r>
          </a:p>
          <a:p>
            <a:r>
              <a:rPr lang="es-CL" sz="2000" dirty="0" smtClean="0">
                <a:latin typeface="Calisto MT" pitchFamily="18" charset="0"/>
              </a:rPr>
              <a:t>Para que puedas desarrollar la primera actividad de la unidad.</a:t>
            </a:r>
          </a:p>
          <a:p>
            <a:r>
              <a:rPr lang="es-CL" sz="2000" dirty="0" smtClean="0">
                <a:latin typeface="Calisto MT" pitchFamily="18" charset="0"/>
              </a:rPr>
              <a:t>Que te invita a </a:t>
            </a:r>
            <a:r>
              <a:rPr lang="es-CL" sz="2000" dirty="0">
                <a:latin typeface="Calisto MT" pitchFamily="18" charset="0"/>
              </a:rPr>
              <a:t>reflexionar </a:t>
            </a:r>
            <a:r>
              <a:rPr lang="es-CL" sz="2000" dirty="0" smtClean="0">
                <a:latin typeface="Calisto MT" pitchFamily="18" charset="0"/>
              </a:rPr>
              <a:t>sobre los efectos </a:t>
            </a:r>
            <a:r>
              <a:rPr lang="es-CL" sz="2000" dirty="0">
                <a:latin typeface="Calisto MT" pitchFamily="18" charset="0"/>
              </a:rPr>
              <a:t>perjudiciales</a:t>
            </a:r>
          </a:p>
          <a:p>
            <a:r>
              <a:rPr lang="es-CL" sz="2000" dirty="0">
                <a:latin typeface="Calisto MT" pitchFamily="18" charset="0"/>
              </a:rPr>
              <a:t>relacionados con el </a:t>
            </a:r>
            <a:r>
              <a:rPr lang="es-CL" sz="2000" dirty="0" smtClean="0">
                <a:latin typeface="Calisto MT" pitchFamily="18" charset="0"/>
              </a:rPr>
              <a:t>uso indiscriminado de recursos. </a:t>
            </a:r>
          </a:p>
          <a:p>
            <a:r>
              <a:rPr lang="es-CL" sz="2000" dirty="0" smtClean="0">
                <a:latin typeface="Calisto MT" pitchFamily="18" charset="0"/>
              </a:rPr>
              <a:t>Y propone principios, para evitar el colapso total.</a:t>
            </a:r>
            <a:endParaRPr lang="es-CL" sz="2000" dirty="0">
              <a:latin typeface="Calisto MT" pitchFamily="18" charset="0"/>
            </a:endParaRPr>
          </a:p>
          <a:p>
            <a:endParaRPr lang="es-CL" sz="2000" dirty="0" smtClean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84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3214" y="1159791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latin typeface="Calisto MT" pitchFamily="18" charset="0"/>
              </a:rPr>
              <a:t>En un momento en que se necesita con urgencia cambios importantes en la forma en que pensamos y vivimos, la Carta de la Tierra nos desafía a examinar nuestros valores y a escoger un rumbo mejor. </a:t>
            </a:r>
            <a:endParaRPr lang="es-CL" sz="2400" dirty="0" smtClean="0">
              <a:latin typeface="Calisto MT" pitchFamily="18" charset="0"/>
            </a:endParaRPr>
          </a:p>
          <a:p>
            <a:r>
              <a:rPr lang="es-CL" sz="2400" dirty="0" smtClean="0">
                <a:latin typeface="Calisto MT" pitchFamily="18" charset="0"/>
              </a:rPr>
              <a:t>En </a:t>
            </a:r>
            <a:r>
              <a:rPr lang="es-CL" sz="2400" dirty="0">
                <a:latin typeface="Calisto MT" pitchFamily="18" charset="0"/>
              </a:rPr>
              <a:t>un momento en que la educación para el desarrollo sostenible se ha transformado en un elemento esencial, la Carta de la Tierra ofrece un instrumento educativo muy valioso. </a:t>
            </a:r>
            <a:endParaRPr lang="es-CL" sz="2400" dirty="0" smtClean="0">
              <a:latin typeface="Calisto MT" pitchFamily="18" charset="0"/>
            </a:endParaRPr>
          </a:p>
          <a:p>
            <a:r>
              <a:rPr lang="es-CL" sz="2400" dirty="0" smtClean="0">
                <a:latin typeface="Calisto MT" pitchFamily="18" charset="0"/>
              </a:rPr>
              <a:t>En </a:t>
            </a:r>
            <a:r>
              <a:rPr lang="es-CL" sz="2400" dirty="0">
                <a:latin typeface="Calisto MT" pitchFamily="18" charset="0"/>
              </a:rPr>
              <a:t>un momento en que se necesitan cada vez más las alianzas internacionales de trabajo, la Carta de la Tierra nos </a:t>
            </a:r>
            <a:r>
              <a:rPr lang="es-CL" sz="2400" dirty="0" smtClean="0">
                <a:latin typeface="Calisto MT" pitchFamily="18" charset="0"/>
              </a:rPr>
              <a:t>invita  </a:t>
            </a:r>
            <a:r>
              <a:rPr lang="es-CL" sz="2400" dirty="0">
                <a:latin typeface="Calisto MT" pitchFamily="18" charset="0"/>
              </a:rPr>
              <a:t>a buscar aspectos en común en medio de nuestra diversidad y a adoptar una ética global que comparte una creciente cantidad de personas en todo el mundo.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889898" y="380285"/>
            <a:ext cx="26287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dirty="0">
                <a:solidFill>
                  <a:srgbClr val="002060"/>
                </a:solidFill>
                <a:latin typeface="Calisto MT" pitchFamily="18" charset="0"/>
              </a:rPr>
              <a:t>I</a:t>
            </a:r>
            <a:r>
              <a:rPr lang="es-CL" sz="4000" dirty="0" smtClean="0">
                <a:solidFill>
                  <a:srgbClr val="002060"/>
                </a:solidFill>
                <a:latin typeface="Calisto MT" pitchFamily="18" charset="0"/>
              </a:rPr>
              <a:t>mportante</a:t>
            </a:r>
            <a:endParaRPr lang="es-CL" sz="4000" dirty="0">
              <a:solidFill>
                <a:srgbClr val="002060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09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59024"/>
          </a:xfrm>
        </p:spPr>
        <p:txBody>
          <a:bodyPr>
            <a:noAutofit/>
          </a:bodyPr>
          <a:lstStyle/>
          <a:p>
            <a:pPr algn="l"/>
            <a:r>
              <a:rPr lang="es-CL" sz="2400" b="1" dirty="0" smtClean="0">
                <a:latin typeface="Calisto MT" pitchFamily="18" charset="0"/>
              </a:rPr>
              <a:t>Actividad 1: </a:t>
            </a:r>
            <a:r>
              <a:rPr lang="es-CL" sz="2400" dirty="0" smtClean="0">
                <a:latin typeface="Calisto MT" pitchFamily="18" charset="0"/>
              </a:rPr>
              <a:t>Según lo leído en  la “Carta de la Tierra”; responda en Word (procesador de texto) y envié a </a:t>
            </a:r>
            <a:r>
              <a:rPr lang="es-CL" sz="2400" b="1" dirty="0" smtClean="0">
                <a:latin typeface="Calisto MT" pitchFamily="18" charset="0"/>
                <a:hlinkClick r:id="rId2"/>
              </a:rPr>
              <a:t>nancycalderon@maxsalas.cl</a:t>
            </a:r>
            <a:r>
              <a:rPr lang="es-CL" sz="2400" b="1" dirty="0" smtClean="0">
                <a:latin typeface="Calisto MT" pitchFamily="18" charset="0"/>
              </a:rPr>
              <a:t>, plazo 24 de abril.</a:t>
            </a:r>
            <a:r>
              <a:rPr lang="es-CL" sz="2400" dirty="0" smtClean="0">
                <a:latin typeface="Calisto MT" pitchFamily="18" charset="0"/>
              </a:rPr>
              <a:t/>
            </a:r>
            <a:br>
              <a:rPr lang="es-CL" sz="2400" dirty="0" smtClean="0">
                <a:latin typeface="Calisto MT" pitchFamily="18" charset="0"/>
              </a:rPr>
            </a:br>
            <a:endParaRPr lang="es-CL" sz="2400" dirty="0">
              <a:latin typeface="Calisto MT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1.  ¿Qué es la carta de la tierra?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2.  ¿Qué problemáticas crees que motivaron a las autoras y los autores de la carta a escribirla?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3.  ¿Por qué la carta de la tierra es importante?</a:t>
            </a:r>
          </a:p>
          <a:p>
            <a:pPr marL="0" indent="0">
              <a:buNone/>
            </a:pPr>
            <a:r>
              <a:rPr lang="es-CL" sz="2000" dirty="0">
                <a:latin typeface="Calisto MT" pitchFamily="18" charset="0"/>
              </a:rPr>
              <a:t>4</a:t>
            </a:r>
            <a:r>
              <a:rPr lang="es-CL" sz="2000" dirty="0" smtClean="0">
                <a:latin typeface="Calisto MT" pitchFamily="18" charset="0"/>
              </a:rPr>
              <a:t>.  ¿Qué marcos éticos propone la carta para enfrentar esas problemáticas?</a:t>
            </a:r>
          </a:p>
          <a:p>
            <a:pPr marL="0" indent="0">
              <a:buNone/>
            </a:pPr>
            <a:r>
              <a:rPr lang="es-CL" sz="2000" dirty="0">
                <a:latin typeface="Calisto MT" pitchFamily="18" charset="0"/>
              </a:rPr>
              <a:t>5</a:t>
            </a:r>
            <a:r>
              <a:rPr lang="es-CL" sz="2000" dirty="0" smtClean="0">
                <a:latin typeface="Calisto MT" pitchFamily="18" charset="0"/>
              </a:rPr>
              <a:t>.  ¿Qué desafíos concretos derivan de los principios que propone la carta para las personas y las comunidades?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6.  ¿Cuál es el origen y la historia de la carta de la tierra? 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7.  ¿Cuál es la misión de la iniciativa de la carta de la tierra?</a:t>
            </a:r>
          </a:p>
          <a:p>
            <a:pPr marL="0" indent="0">
              <a:buNone/>
            </a:pPr>
            <a:r>
              <a:rPr lang="es-CL" sz="2000" dirty="0" smtClean="0">
                <a:latin typeface="Calisto MT" pitchFamily="18" charset="0"/>
              </a:rPr>
              <a:t>8. ¿Por medio de cuál proceso fue creada la carta de la tierra?</a:t>
            </a:r>
          </a:p>
          <a:p>
            <a:pPr marL="0" indent="0">
              <a:buNone/>
            </a:pPr>
            <a:r>
              <a:rPr lang="es-CL" sz="2000" dirty="0">
                <a:latin typeface="Calisto MT" pitchFamily="18" charset="0"/>
              </a:rPr>
              <a:t>9</a:t>
            </a:r>
            <a:r>
              <a:rPr lang="es-CL" sz="2000" dirty="0" smtClean="0">
                <a:latin typeface="Calisto MT" pitchFamily="18" charset="0"/>
              </a:rPr>
              <a:t>. ¿ Qué otras iniciativas conoces, que puedan fortalecer estos principios que proponen las autoras?</a:t>
            </a:r>
          </a:p>
          <a:p>
            <a:pPr marL="0" indent="0">
              <a:buNone/>
            </a:pPr>
            <a:endParaRPr lang="es-CL" sz="2000" dirty="0" smtClean="0">
              <a:latin typeface="Calisto MT" pitchFamily="18" charset="0"/>
            </a:endParaRPr>
          </a:p>
          <a:p>
            <a:pPr marL="0" indent="0">
              <a:buNone/>
            </a:pPr>
            <a:endParaRPr lang="es-CL" sz="2000" dirty="0" smtClean="0">
              <a:latin typeface="Calisto MT" pitchFamily="18" charset="0"/>
            </a:endParaRPr>
          </a:p>
          <a:p>
            <a:pPr marL="0" indent="0">
              <a:buNone/>
            </a:pPr>
            <a:endParaRPr lang="es-CL" sz="1800" dirty="0" smtClean="0">
              <a:latin typeface="Calisto MT" pitchFamily="18" charset="0"/>
            </a:endParaRPr>
          </a:p>
          <a:p>
            <a:pPr marL="0" indent="0">
              <a:buNone/>
            </a:pPr>
            <a:endParaRPr lang="es-CL" sz="1800" dirty="0" smtClean="0">
              <a:latin typeface="Calisto MT" pitchFamily="18" charset="0"/>
            </a:endParaRPr>
          </a:p>
          <a:p>
            <a:pPr marL="0" indent="0">
              <a:buNone/>
            </a:pPr>
            <a:endParaRPr lang="es-CL" sz="1800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1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4564" y="1556792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 smtClean="0">
                <a:latin typeface="Calisto MT" pitchFamily="18" charset="0"/>
              </a:rPr>
              <a:t>11.  </a:t>
            </a:r>
            <a:r>
              <a:rPr lang="es-CL" sz="2000" dirty="0">
                <a:latin typeface="Calisto MT" pitchFamily="18" charset="0"/>
              </a:rPr>
              <a:t>Ejemplifique   problemáticas cotidianas vinculadas con el uso de recursos energéticos y materiales en su hogar y comunidad.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11560" y="428178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 smtClean="0">
                <a:latin typeface="Calisto MT" pitchFamily="18" charset="0"/>
              </a:rPr>
              <a:t>10.  </a:t>
            </a:r>
            <a:r>
              <a:rPr lang="es-CL" sz="2000" dirty="0">
                <a:latin typeface="Calisto MT" pitchFamily="18" charset="0"/>
              </a:rPr>
              <a:t>Identifica situaciones en las que sea posible mejorar el uso de recursos energéticos, en el contexto de tu vida cotidiana y de la comunidad.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57568" y="2348880"/>
            <a:ext cx="80198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 smtClean="0">
                <a:latin typeface="Calisto MT" pitchFamily="18" charset="0"/>
              </a:rPr>
              <a:t>12. </a:t>
            </a:r>
            <a:r>
              <a:rPr lang="es-CL" sz="2000" dirty="0">
                <a:latin typeface="Calisto MT" pitchFamily="18" charset="0"/>
              </a:rPr>
              <a:t>Redacta en 10 líneas, una síntesis sobre la contingencia mundial del coronavirus y relaciónala con lo planteado en la carta de la tierra</a:t>
            </a:r>
            <a:r>
              <a:rPr lang="es-CL" sz="2000" dirty="0" smtClean="0">
                <a:latin typeface="Calisto MT" pitchFamily="18" charset="0"/>
              </a:rPr>
              <a:t>.</a:t>
            </a:r>
          </a:p>
          <a:p>
            <a:endParaRPr lang="es-CL" sz="2000" dirty="0">
              <a:latin typeface="Calisto MT" pitchFamily="18" charset="0"/>
            </a:endParaRPr>
          </a:p>
          <a:p>
            <a:r>
              <a:rPr lang="es-CL" sz="2000" dirty="0" smtClean="0">
                <a:solidFill>
                  <a:srgbClr val="C00000"/>
                </a:solidFill>
                <a:latin typeface="Calisto MT" pitchFamily="18" charset="0"/>
              </a:rPr>
              <a:t>Finalmente Comparte el link </a:t>
            </a:r>
            <a:r>
              <a:rPr lang="es-CL" sz="2000" dirty="0" smtClean="0">
                <a:solidFill>
                  <a:srgbClr val="C00000"/>
                </a:solidFill>
                <a:latin typeface="Calisto MT" pitchFamily="18" charset="0"/>
                <a:hlinkClick r:id="rId2"/>
              </a:rPr>
              <a:t>https</a:t>
            </a:r>
            <a:r>
              <a:rPr lang="es-CL" sz="2000" dirty="0">
                <a:solidFill>
                  <a:srgbClr val="C00000"/>
                </a:solidFill>
                <a:latin typeface="Calisto MT" pitchFamily="18" charset="0"/>
                <a:hlinkClick r:id="rId2"/>
              </a:rPr>
              <a:t>://earthcharter.org/invent/images/uploads/echarter_spanish.pdf</a:t>
            </a:r>
            <a:endParaRPr lang="es-CL" sz="2000" dirty="0">
              <a:solidFill>
                <a:srgbClr val="C00000"/>
              </a:solidFill>
              <a:latin typeface="Calisto MT" pitchFamily="18" charset="0"/>
            </a:endParaRPr>
          </a:p>
          <a:p>
            <a:r>
              <a:rPr lang="es-CL" sz="2000" dirty="0" smtClean="0">
                <a:solidFill>
                  <a:srgbClr val="C00000"/>
                </a:solidFill>
                <a:latin typeface="Calisto MT" pitchFamily="18" charset="0"/>
              </a:rPr>
              <a:t>e invita a leer “La carta de la tierra” a tu familia, amigos y comunidad. </a:t>
            </a:r>
          </a:p>
          <a:p>
            <a:endParaRPr lang="es-CL" sz="2000" dirty="0">
              <a:latin typeface="Calisto MT" pitchFamily="18" charset="0"/>
            </a:endParaRPr>
          </a:p>
          <a:p>
            <a:r>
              <a:rPr lang="es-CL" sz="2000" b="1" dirty="0" smtClean="0"/>
              <a:t>Cuando </a:t>
            </a:r>
            <a:r>
              <a:rPr lang="es-CL" sz="2000" b="1" dirty="0"/>
              <a:t>envíes tu correo con las respuestas; No olvides poner: </a:t>
            </a:r>
            <a:endParaRPr lang="es-CL" sz="2000" b="1" dirty="0" smtClean="0"/>
          </a:p>
          <a:p>
            <a:r>
              <a:rPr lang="es-CL" sz="2000" b="1" dirty="0" smtClean="0"/>
              <a:t>Nombre</a:t>
            </a:r>
            <a:r>
              <a:rPr lang="es-CL" sz="2000" b="1" dirty="0"/>
              <a:t>: </a:t>
            </a:r>
          </a:p>
          <a:p>
            <a:r>
              <a:rPr lang="es-CL" sz="2000" b="1" dirty="0"/>
              <a:t>Curso:</a:t>
            </a:r>
          </a:p>
          <a:p>
            <a:r>
              <a:rPr lang="es-CL" sz="2000" b="1" dirty="0"/>
              <a:t>Al inicio de la hoja de respuestas.</a:t>
            </a:r>
          </a:p>
          <a:p>
            <a:r>
              <a:rPr lang="es-CL" sz="2000" b="1" dirty="0"/>
              <a:t>Atentamente  profesora Nancy Calderón G.</a:t>
            </a:r>
          </a:p>
          <a:p>
            <a:r>
              <a:rPr lang="es-CL" sz="2000" b="1" dirty="0">
                <a:latin typeface="Calisto MT" pitchFamily="18" charset="0"/>
                <a:hlinkClick r:id="rId3"/>
              </a:rPr>
              <a:t>nancycalderon@maxsalas.cl</a:t>
            </a:r>
            <a:r>
              <a:rPr lang="es-CL" sz="2000" b="1" dirty="0">
                <a:latin typeface="Calisto MT" pitchFamily="18" charset="0"/>
              </a:rPr>
              <a:t>, plazo 24 de abril.</a:t>
            </a:r>
            <a:r>
              <a:rPr lang="es-CL" sz="2000" dirty="0">
                <a:latin typeface="Calisto MT" pitchFamily="18" charset="0"/>
              </a:rPr>
              <a:t/>
            </a:r>
            <a:br>
              <a:rPr lang="es-CL" sz="2000" dirty="0">
                <a:latin typeface="Calisto MT" pitchFamily="18" charset="0"/>
              </a:rPr>
            </a:br>
            <a:endParaRPr lang="es-CL" sz="2000" dirty="0">
              <a:latin typeface="Calisto MT" pitchFamily="18" charset="0"/>
            </a:endParaRPr>
          </a:p>
          <a:p>
            <a:endParaRPr lang="es-CL" sz="2000" dirty="0" smtClean="0">
              <a:latin typeface="Calisto MT" pitchFamily="18" charset="0"/>
            </a:endParaRPr>
          </a:p>
          <a:p>
            <a:endParaRPr lang="es-CL" sz="2000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008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2842</TotalTime>
  <Words>537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Actividad 1: Según lo leído en  la “Carta de la Tierra”; responda en Word (procesador de texto) y envié a nancycalderon@maxsalas.cl, plazo 24 de abril.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</dc:creator>
  <cp:lastModifiedBy>Nancy</cp:lastModifiedBy>
  <cp:revision>22</cp:revision>
  <dcterms:created xsi:type="dcterms:W3CDTF">2020-03-23T22:08:46Z</dcterms:created>
  <dcterms:modified xsi:type="dcterms:W3CDTF">2020-03-28T18:46:49Z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